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57" r:id="rId4"/>
    <p:sldId id="271" r:id="rId5"/>
    <p:sldId id="273" r:id="rId6"/>
    <p:sldId id="264" r:id="rId7"/>
    <p:sldId id="319" r:id="rId8"/>
    <p:sldId id="328" r:id="rId9"/>
    <p:sldId id="315" r:id="rId10"/>
    <p:sldId id="318" r:id="rId11"/>
    <p:sldId id="332" r:id="rId12"/>
    <p:sldId id="309" r:id="rId13"/>
    <p:sldId id="337" r:id="rId14"/>
    <p:sldId id="339" r:id="rId15"/>
    <p:sldId id="338" r:id="rId16"/>
    <p:sldId id="263" r:id="rId17"/>
    <p:sldId id="334" r:id="rId18"/>
    <p:sldId id="285" r:id="rId19"/>
    <p:sldId id="1525" r:id="rId20"/>
    <p:sldId id="1524" r:id="rId21"/>
    <p:sldId id="437" r:id="rId22"/>
    <p:sldId id="294" r:id="rId23"/>
    <p:sldId id="438" r:id="rId24"/>
    <p:sldId id="430" r:id="rId25"/>
    <p:sldId id="274" r:id="rId26"/>
    <p:sldId id="262" r:id="rId27"/>
    <p:sldId id="329" r:id="rId28"/>
    <p:sldId id="265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A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9" autoAdjust="0"/>
    <p:restoredTop sz="94625"/>
  </p:normalViewPr>
  <p:slideViewPr>
    <p:cSldViewPr snapToGrid="0" showGuides="1">
      <p:cViewPr varScale="1">
        <p:scale>
          <a:sx n="69" d="100"/>
          <a:sy n="6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41B3B-384C-4065-9F13-398FD29342D2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5D65D-9C02-4EE1-B031-3CCDB4FC7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36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186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81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7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88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734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535876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10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459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3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858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43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411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63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308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171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14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691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982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83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93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-14513" y="2275545"/>
            <a:ext cx="3170522" cy="3043406"/>
          </a:xfrm>
          <a:custGeom>
            <a:avLst/>
            <a:gdLst>
              <a:gd name="connsiteX0" fmla="*/ 0 w 3170522"/>
              <a:gd name="connsiteY0" fmla="*/ 0 h 3043406"/>
              <a:gd name="connsiteX1" fmla="*/ 3170522 w 3170522"/>
              <a:gd name="connsiteY1" fmla="*/ 0 h 3043406"/>
              <a:gd name="connsiteX2" fmla="*/ 3170522 w 3170522"/>
              <a:gd name="connsiteY2" fmla="*/ 3043406 h 3043406"/>
              <a:gd name="connsiteX3" fmla="*/ 0 w 3170522"/>
              <a:gd name="connsiteY3" fmla="*/ 3043406 h 304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522" h="3043406">
                <a:moveTo>
                  <a:pt x="0" y="0"/>
                </a:moveTo>
                <a:lnTo>
                  <a:pt x="3170522" y="0"/>
                </a:lnTo>
                <a:lnTo>
                  <a:pt x="3170522" y="3043406"/>
                </a:lnTo>
                <a:lnTo>
                  <a:pt x="0" y="3043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9035054" y="2275545"/>
            <a:ext cx="3156946" cy="3043406"/>
          </a:xfrm>
          <a:custGeom>
            <a:avLst/>
            <a:gdLst>
              <a:gd name="connsiteX0" fmla="*/ 0 w 3156946"/>
              <a:gd name="connsiteY0" fmla="*/ 0 h 3043406"/>
              <a:gd name="connsiteX1" fmla="*/ 3156946 w 3156946"/>
              <a:gd name="connsiteY1" fmla="*/ 0 h 3043406"/>
              <a:gd name="connsiteX2" fmla="*/ 3156946 w 3156946"/>
              <a:gd name="connsiteY2" fmla="*/ 3043406 h 3043406"/>
              <a:gd name="connsiteX3" fmla="*/ 0 w 3156946"/>
              <a:gd name="connsiteY3" fmla="*/ 3043406 h 304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6946" h="3043406">
                <a:moveTo>
                  <a:pt x="0" y="0"/>
                </a:moveTo>
                <a:lnTo>
                  <a:pt x="3156946" y="0"/>
                </a:lnTo>
                <a:lnTo>
                  <a:pt x="3156946" y="3043406"/>
                </a:lnTo>
                <a:lnTo>
                  <a:pt x="0" y="3043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9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1"/>
          </p:nvPr>
        </p:nvSpPr>
        <p:spPr>
          <a:xfrm>
            <a:off x="1604500" y="2149440"/>
            <a:ext cx="2090277" cy="3499207"/>
          </a:xfrm>
          <a:custGeom>
            <a:avLst/>
            <a:gdLst>
              <a:gd name="connsiteX0" fmla="*/ 0 w 2090277"/>
              <a:gd name="connsiteY0" fmla="*/ 0 h 3499207"/>
              <a:gd name="connsiteX1" fmla="*/ 2090277 w 2090277"/>
              <a:gd name="connsiteY1" fmla="*/ 0 h 3499207"/>
              <a:gd name="connsiteX2" fmla="*/ 2090277 w 2090277"/>
              <a:gd name="connsiteY2" fmla="*/ 3499207 h 3499207"/>
              <a:gd name="connsiteX3" fmla="*/ 0 w 2090277"/>
              <a:gd name="connsiteY3" fmla="*/ 3499207 h 349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277" h="3499207">
                <a:moveTo>
                  <a:pt x="0" y="0"/>
                </a:moveTo>
                <a:lnTo>
                  <a:pt x="2090277" y="0"/>
                </a:lnTo>
                <a:lnTo>
                  <a:pt x="2090277" y="3499207"/>
                </a:lnTo>
                <a:lnTo>
                  <a:pt x="0" y="3499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89363"/>
          </a:xfrm>
          <a:custGeom>
            <a:avLst/>
            <a:gdLst>
              <a:gd name="connsiteX0" fmla="*/ 0 w 12192000"/>
              <a:gd name="connsiteY0" fmla="*/ 0 h 3789363"/>
              <a:gd name="connsiteX1" fmla="*/ 12192000 w 12192000"/>
              <a:gd name="connsiteY1" fmla="*/ 0 h 3789363"/>
              <a:gd name="connsiteX2" fmla="*/ 12192000 w 12192000"/>
              <a:gd name="connsiteY2" fmla="*/ 3789363 h 3789363"/>
              <a:gd name="connsiteX3" fmla="*/ 0 w 12192000"/>
              <a:gd name="connsiteY3" fmla="*/ 3789363 h 378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89363">
                <a:moveTo>
                  <a:pt x="0" y="0"/>
                </a:moveTo>
                <a:lnTo>
                  <a:pt x="12192000" y="0"/>
                </a:lnTo>
                <a:lnTo>
                  <a:pt x="12192000" y="3789363"/>
                </a:lnTo>
                <a:lnTo>
                  <a:pt x="0" y="37893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45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2297527" cy="2662925"/>
          </a:xfrm>
          <a:custGeom>
            <a:avLst/>
            <a:gdLst>
              <a:gd name="connsiteX0" fmla="*/ 0 w 2297527"/>
              <a:gd name="connsiteY0" fmla="*/ 0 h 2662925"/>
              <a:gd name="connsiteX1" fmla="*/ 2297527 w 2297527"/>
              <a:gd name="connsiteY1" fmla="*/ 0 h 2662925"/>
              <a:gd name="connsiteX2" fmla="*/ 2297527 w 2297527"/>
              <a:gd name="connsiteY2" fmla="*/ 2662925 h 2662925"/>
              <a:gd name="connsiteX3" fmla="*/ 0 w 2297527"/>
              <a:gd name="connsiteY3" fmla="*/ 2662925 h 26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62925">
                <a:moveTo>
                  <a:pt x="0" y="0"/>
                </a:moveTo>
                <a:lnTo>
                  <a:pt x="2297527" y="0"/>
                </a:lnTo>
                <a:lnTo>
                  <a:pt x="2297527" y="2662925"/>
                </a:lnTo>
                <a:lnTo>
                  <a:pt x="0" y="2662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1"/>
          </p:nvPr>
        </p:nvSpPr>
        <p:spPr>
          <a:xfrm>
            <a:off x="2363460" y="1"/>
            <a:ext cx="2297527" cy="2662925"/>
          </a:xfrm>
          <a:custGeom>
            <a:avLst/>
            <a:gdLst>
              <a:gd name="connsiteX0" fmla="*/ 0 w 2297527"/>
              <a:gd name="connsiteY0" fmla="*/ 0 h 2662925"/>
              <a:gd name="connsiteX1" fmla="*/ 2297527 w 2297527"/>
              <a:gd name="connsiteY1" fmla="*/ 0 h 2662925"/>
              <a:gd name="connsiteX2" fmla="*/ 2297527 w 2297527"/>
              <a:gd name="connsiteY2" fmla="*/ 2662925 h 2662925"/>
              <a:gd name="connsiteX3" fmla="*/ 0 w 2297527"/>
              <a:gd name="connsiteY3" fmla="*/ 2662925 h 26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62925">
                <a:moveTo>
                  <a:pt x="0" y="0"/>
                </a:moveTo>
                <a:lnTo>
                  <a:pt x="2297527" y="0"/>
                </a:lnTo>
                <a:lnTo>
                  <a:pt x="2297527" y="2662925"/>
                </a:lnTo>
                <a:lnTo>
                  <a:pt x="0" y="2662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>
            <a:spLocks noGrp="1"/>
          </p:cNvSpPr>
          <p:nvPr>
            <p:ph type="pic" sz="quarter" idx="12"/>
          </p:nvPr>
        </p:nvSpPr>
        <p:spPr>
          <a:xfrm>
            <a:off x="2363460" y="2738257"/>
            <a:ext cx="2297527" cy="2626151"/>
          </a:xfrm>
          <a:custGeom>
            <a:avLst/>
            <a:gdLst>
              <a:gd name="connsiteX0" fmla="*/ 0 w 2297527"/>
              <a:gd name="connsiteY0" fmla="*/ 0 h 2626151"/>
              <a:gd name="connsiteX1" fmla="*/ 2297527 w 2297527"/>
              <a:gd name="connsiteY1" fmla="*/ 0 h 2626151"/>
              <a:gd name="connsiteX2" fmla="*/ 2297527 w 2297527"/>
              <a:gd name="connsiteY2" fmla="*/ 2626151 h 2626151"/>
              <a:gd name="connsiteX3" fmla="*/ 0 w 2297527"/>
              <a:gd name="connsiteY3" fmla="*/ 2626151 h 262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26151">
                <a:moveTo>
                  <a:pt x="0" y="0"/>
                </a:moveTo>
                <a:lnTo>
                  <a:pt x="2297527" y="0"/>
                </a:lnTo>
                <a:lnTo>
                  <a:pt x="2297527" y="2626151"/>
                </a:lnTo>
                <a:lnTo>
                  <a:pt x="0" y="26261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任意多边形: 形状 17"/>
          <p:cNvSpPr>
            <a:spLocks noGrp="1"/>
          </p:cNvSpPr>
          <p:nvPr>
            <p:ph type="pic" sz="quarter" idx="13"/>
          </p:nvPr>
        </p:nvSpPr>
        <p:spPr>
          <a:xfrm>
            <a:off x="1" y="4187154"/>
            <a:ext cx="2297527" cy="2662925"/>
          </a:xfrm>
          <a:custGeom>
            <a:avLst/>
            <a:gdLst>
              <a:gd name="connsiteX0" fmla="*/ 0 w 2297527"/>
              <a:gd name="connsiteY0" fmla="*/ 0 h 2662925"/>
              <a:gd name="connsiteX1" fmla="*/ 2297527 w 2297527"/>
              <a:gd name="connsiteY1" fmla="*/ 0 h 2662925"/>
              <a:gd name="connsiteX2" fmla="*/ 2297527 w 2297527"/>
              <a:gd name="connsiteY2" fmla="*/ 2662925 h 2662925"/>
              <a:gd name="connsiteX3" fmla="*/ 0 w 2297527"/>
              <a:gd name="connsiteY3" fmla="*/ 2662925 h 26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62925">
                <a:moveTo>
                  <a:pt x="0" y="0"/>
                </a:moveTo>
                <a:lnTo>
                  <a:pt x="2297527" y="0"/>
                </a:lnTo>
                <a:lnTo>
                  <a:pt x="2297527" y="2662925"/>
                </a:lnTo>
                <a:lnTo>
                  <a:pt x="0" y="2662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4"/>
          </p:nvPr>
        </p:nvSpPr>
        <p:spPr>
          <a:xfrm>
            <a:off x="7968599" y="2738256"/>
            <a:ext cx="4223401" cy="4111823"/>
          </a:xfrm>
          <a:custGeom>
            <a:avLst/>
            <a:gdLst>
              <a:gd name="connsiteX0" fmla="*/ 0 w 4223401"/>
              <a:gd name="connsiteY0" fmla="*/ 0 h 4111823"/>
              <a:gd name="connsiteX1" fmla="*/ 4223401 w 4223401"/>
              <a:gd name="connsiteY1" fmla="*/ 0 h 4111823"/>
              <a:gd name="connsiteX2" fmla="*/ 4223401 w 4223401"/>
              <a:gd name="connsiteY2" fmla="*/ 4111823 h 4111823"/>
              <a:gd name="connsiteX3" fmla="*/ 0 w 4223401"/>
              <a:gd name="connsiteY3" fmla="*/ 4111823 h 411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3401" h="4111823">
                <a:moveTo>
                  <a:pt x="0" y="0"/>
                </a:moveTo>
                <a:lnTo>
                  <a:pt x="4223401" y="0"/>
                </a:lnTo>
                <a:lnTo>
                  <a:pt x="4223401" y="4111823"/>
                </a:lnTo>
                <a:lnTo>
                  <a:pt x="0" y="41118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938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>
            <a:spLocks noGrp="1"/>
          </p:cNvSpPr>
          <p:nvPr>
            <p:ph type="pic" sz="quarter" idx="10"/>
          </p:nvPr>
        </p:nvSpPr>
        <p:spPr>
          <a:xfrm>
            <a:off x="1242501" y="2529495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1"/>
          </p:nvPr>
        </p:nvSpPr>
        <p:spPr>
          <a:xfrm>
            <a:off x="3920601" y="2529497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2"/>
          </p:nvPr>
        </p:nvSpPr>
        <p:spPr>
          <a:xfrm>
            <a:off x="6598701" y="2529497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3"/>
          </p:nvPr>
        </p:nvSpPr>
        <p:spPr>
          <a:xfrm>
            <a:off x="9280151" y="2529497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4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1198502" y="2038047"/>
            <a:ext cx="4682069" cy="3502633"/>
          </a:xfrm>
          <a:custGeom>
            <a:avLst/>
            <a:gdLst>
              <a:gd name="connsiteX0" fmla="*/ 730692 w 4682069"/>
              <a:gd name="connsiteY0" fmla="*/ 2965176 h 3502633"/>
              <a:gd name="connsiteX1" fmla="*/ 4682069 w 4682069"/>
              <a:gd name="connsiteY1" fmla="*/ 2965176 h 3502633"/>
              <a:gd name="connsiteX2" fmla="*/ 4547705 w 4682069"/>
              <a:gd name="connsiteY2" fmla="*/ 3502633 h 3502633"/>
              <a:gd name="connsiteX3" fmla="*/ 596328 w 4682069"/>
              <a:gd name="connsiteY3" fmla="*/ 3502633 h 3502633"/>
              <a:gd name="connsiteX4" fmla="*/ 134364 w 4682069"/>
              <a:gd name="connsiteY4" fmla="*/ 2372141 h 3502633"/>
              <a:gd name="connsiteX5" fmla="*/ 4085741 w 4682069"/>
              <a:gd name="connsiteY5" fmla="*/ 2372141 h 3502633"/>
              <a:gd name="connsiteX6" fmla="*/ 3951377 w 4682069"/>
              <a:gd name="connsiteY6" fmla="*/ 2909598 h 3502633"/>
              <a:gd name="connsiteX7" fmla="*/ 0 w 4682069"/>
              <a:gd name="connsiteY7" fmla="*/ 2909598 h 3502633"/>
              <a:gd name="connsiteX8" fmla="*/ 730692 w 4682069"/>
              <a:gd name="connsiteY8" fmla="*/ 1779106 h 3502633"/>
              <a:gd name="connsiteX9" fmla="*/ 4682069 w 4682069"/>
              <a:gd name="connsiteY9" fmla="*/ 1779106 h 3502633"/>
              <a:gd name="connsiteX10" fmla="*/ 4547705 w 4682069"/>
              <a:gd name="connsiteY10" fmla="*/ 2316563 h 3502633"/>
              <a:gd name="connsiteX11" fmla="*/ 596328 w 4682069"/>
              <a:gd name="connsiteY11" fmla="*/ 2316563 h 3502633"/>
              <a:gd name="connsiteX12" fmla="*/ 134365 w 4682069"/>
              <a:gd name="connsiteY12" fmla="*/ 1186071 h 3502633"/>
              <a:gd name="connsiteX13" fmla="*/ 4085741 w 4682069"/>
              <a:gd name="connsiteY13" fmla="*/ 1186071 h 3502633"/>
              <a:gd name="connsiteX14" fmla="*/ 3951377 w 4682069"/>
              <a:gd name="connsiteY14" fmla="*/ 1723528 h 3502633"/>
              <a:gd name="connsiteX15" fmla="*/ 0 w 4682069"/>
              <a:gd name="connsiteY15" fmla="*/ 1723528 h 3502633"/>
              <a:gd name="connsiteX16" fmla="*/ 730692 w 4682069"/>
              <a:gd name="connsiteY16" fmla="*/ 593035 h 3502633"/>
              <a:gd name="connsiteX17" fmla="*/ 4682069 w 4682069"/>
              <a:gd name="connsiteY17" fmla="*/ 593035 h 3502633"/>
              <a:gd name="connsiteX18" fmla="*/ 4547705 w 4682069"/>
              <a:gd name="connsiteY18" fmla="*/ 1130492 h 3502633"/>
              <a:gd name="connsiteX19" fmla="*/ 596328 w 4682069"/>
              <a:gd name="connsiteY19" fmla="*/ 1130492 h 3502633"/>
              <a:gd name="connsiteX20" fmla="*/ 134365 w 4682069"/>
              <a:gd name="connsiteY20" fmla="*/ 0 h 3502633"/>
              <a:gd name="connsiteX21" fmla="*/ 4085741 w 4682069"/>
              <a:gd name="connsiteY21" fmla="*/ 0 h 3502633"/>
              <a:gd name="connsiteX22" fmla="*/ 3951377 w 4682069"/>
              <a:gd name="connsiteY22" fmla="*/ 537457 h 3502633"/>
              <a:gd name="connsiteX23" fmla="*/ 0 w 4682069"/>
              <a:gd name="connsiteY23" fmla="*/ 537457 h 350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682069" h="3502633">
                <a:moveTo>
                  <a:pt x="730692" y="2965176"/>
                </a:moveTo>
                <a:lnTo>
                  <a:pt x="4682069" y="2965176"/>
                </a:lnTo>
                <a:lnTo>
                  <a:pt x="4547705" y="3502633"/>
                </a:lnTo>
                <a:lnTo>
                  <a:pt x="596328" y="3502633"/>
                </a:lnTo>
                <a:close/>
                <a:moveTo>
                  <a:pt x="134364" y="2372141"/>
                </a:moveTo>
                <a:lnTo>
                  <a:pt x="4085741" y="2372141"/>
                </a:lnTo>
                <a:lnTo>
                  <a:pt x="3951377" y="2909598"/>
                </a:lnTo>
                <a:lnTo>
                  <a:pt x="0" y="2909598"/>
                </a:lnTo>
                <a:close/>
                <a:moveTo>
                  <a:pt x="730692" y="1779106"/>
                </a:moveTo>
                <a:lnTo>
                  <a:pt x="4682069" y="1779106"/>
                </a:lnTo>
                <a:lnTo>
                  <a:pt x="4547705" y="2316563"/>
                </a:lnTo>
                <a:lnTo>
                  <a:pt x="596328" y="2316563"/>
                </a:lnTo>
                <a:close/>
                <a:moveTo>
                  <a:pt x="134365" y="1186071"/>
                </a:moveTo>
                <a:lnTo>
                  <a:pt x="4085741" y="1186071"/>
                </a:lnTo>
                <a:lnTo>
                  <a:pt x="3951377" y="1723528"/>
                </a:lnTo>
                <a:lnTo>
                  <a:pt x="0" y="1723528"/>
                </a:lnTo>
                <a:close/>
                <a:moveTo>
                  <a:pt x="730692" y="593035"/>
                </a:moveTo>
                <a:lnTo>
                  <a:pt x="4682069" y="593035"/>
                </a:lnTo>
                <a:lnTo>
                  <a:pt x="4547705" y="1130492"/>
                </a:lnTo>
                <a:lnTo>
                  <a:pt x="596328" y="1130492"/>
                </a:lnTo>
                <a:close/>
                <a:moveTo>
                  <a:pt x="134365" y="0"/>
                </a:moveTo>
                <a:lnTo>
                  <a:pt x="4085741" y="0"/>
                </a:lnTo>
                <a:lnTo>
                  <a:pt x="3951377" y="537457"/>
                </a:lnTo>
                <a:lnTo>
                  <a:pt x="0" y="5374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392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>
            <a:spLocks noGrp="1"/>
          </p:cNvSpPr>
          <p:nvPr>
            <p:ph type="pic" sz="quarter" idx="10"/>
          </p:nvPr>
        </p:nvSpPr>
        <p:spPr>
          <a:xfrm>
            <a:off x="2277474" y="1442604"/>
            <a:ext cx="1874838" cy="1874838"/>
          </a:xfrm>
          <a:custGeom>
            <a:avLst/>
            <a:gdLst>
              <a:gd name="connsiteX0" fmla="*/ 937419 w 1874838"/>
              <a:gd name="connsiteY0" fmla="*/ 0 h 1874838"/>
              <a:gd name="connsiteX1" fmla="*/ 1874838 w 1874838"/>
              <a:gd name="connsiteY1" fmla="*/ 937419 h 1874838"/>
              <a:gd name="connsiteX2" fmla="*/ 1874838 w 1874838"/>
              <a:gd name="connsiteY2" fmla="*/ 1874838 h 1874838"/>
              <a:gd name="connsiteX3" fmla="*/ 937419 w 1874838"/>
              <a:gd name="connsiteY3" fmla="*/ 1874838 h 1874838"/>
              <a:gd name="connsiteX4" fmla="*/ 0 w 1874838"/>
              <a:gd name="connsiteY4" fmla="*/ 937419 h 1874838"/>
              <a:gd name="connsiteX5" fmla="*/ 937419 w 1874838"/>
              <a:gd name="connsiteY5" fmla="*/ 0 h 187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838" h="1874838">
                <a:moveTo>
                  <a:pt x="937419" y="0"/>
                </a:moveTo>
                <a:cubicBezTo>
                  <a:pt x="1455141" y="0"/>
                  <a:pt x="1874838" y="419697"/>
                  <a:pt x="1874838" y="937419"/>
                </a:cubicBezTo>
                <a:lnTo>
                  <a:pt x="1874838" y="1874838"/>
                </a:lnTo>
                <a:lnTo>
                  <a:pt x="937419" y="1874838"/>
                </a:lnTo>
                <a:cubicBezTo>
                  <a:pt x="419697" y="1874838"/>
                  <a:pt x="0" y="1455141"/>
                  <a:pt x="0" y="937419"/>
                </a:cubicBezTo>
                <a:cubicBezTo>
                  <a:pt x="0" y="419697"/>
                  <a:pt x="419697" y="0"/>
                  <a:pt x="937419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1"/>
          </p:nvPr>
        </p:nvSpPr>
        <p:spPr>
          <a:xfrm>
            <a:off x="4283117" y="1428357"/>
            <a:ext cx="1889084" cy="1889084"/>
          </a:xfrm>
          <a:custGeom>
            <a:avLst/>
            <a:gdLst>
              <a:gd name="connsiteX0" fmla="*/ 944542 w 1889084"/>
              <a:gd name="connsiteY0" fmla="*/ 0 h 1889084"/>
              <a:gd name="connsiteX1" fmla="*/ 1889084 w 1889084"/>
              <a:gd name="connsiteY1" fmla="*/ 944542 h 1889084"/>
              <a:gd name="connsiteX2" fmla="*/ 944542 w 1889084"/>
              <a:gd name="connsiteY2" fmla="*/ 1889084 h 1889084"/>
              <a:gd name="connsiteX3" fmla="*/ 0 w 1889084"/>
              <a:gd name="connsiteY3" fmla="*/ 1889084 h 1889084"/>
              <a:gd name="connsiteX4" fmla="*/ 0 w 1889084"/>
              <a:gd name="connsiteY4" fmla="*/ 944543 h 1889084"/>
              <a:gd name="connsiteX5" fmla="*/ 944542 w 1889084"/>
              <a:gd name="connsiteY5" fmla="*/ 1 h 188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084" h="1889084">
                <a:moveTo>
                  <a:pt x="944542" y="0"/>
                </a:moveTo>
                <a:cubicBezTo>
                  <a:pt x="1466198" y="0"/>
                  <a:pt x="1889084" y="422886"/>
                  <a:pt x="1889084" y="944542"/>
                </a:cubicBezTo>
                <a:cubicBezTo>
                  <a:pt x="1889084" y="1466198"/>
                  <a:pt x="1466198" y="1889084"/>
                  <a:pt x="944542" y="1889084"/>
                </a:cubicBezTo>
                <a:lnTo>
                  <a:pt x="0" y="1889084"/>
                </a:lnTo>
                <a:lnTo>
                  <a:pt x="0" y="944543"/>
                </a:lnTo>
                <a:cubicBezTo>
                  <a:pt x="0" y="422887"/>
                  <a:pt x="422886" y="1"/>
                  <a:pt x="944542" y="1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2"/>
          </p:nvPr>
        </p:nvSpPr>
        <p:spPr>
          <a:xfrm>
            <a:off x="1561512" y="3437787"/>
            <a:ext cx="2590800" cy="2590800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0 h 2590800"/>
              <a:gd name="connsiteX2" fmla="*/ 2590800 w 2590800"/>
              <a:gd name="connsiteY2" fmla="*/ 1295400 h 2590800"/>
              <a:gd name="connsiteX3" fmla="*/ 1295400 w 2590800"/>
              <a:gd name="connsiteY3" fmla="*/ 2590800 h 2590800"/>
              <a:gd name="connsiteX4" fmla="*/ 0 w 2590800"/>
              <a:gd name="connsiteY4" fmla="*/ 1295400 h 2590800"/>
              <a:gd name="connsiteX5" fmla="*/ 1295400 w 2590800"/>
              <a:gd name="connsiteY5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lnTo>
                  <a:pt x="2590800" y="0"/>
                </a:lnTo>
                <a:lnTo>
                  <a:pt x="2590800" y="1295400"/>
                </a:ln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23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9591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679883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902881"/>
      </p:ext>
    </p:extLst>
  </p:cSld>
  <p:clrMapOvr>
    <a:masterClrMapping/>
  </p:clrMapOvr>
  <p:transition spd="slow" advClick="0" advTm="0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85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4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3E368-A352-4D0B-A67F-84BCB734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ED265-AC5E-48B4-9040-B50D13EAB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B4B39-BD8E-4CCD-ADFA-D5C7867B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ADED8C-CBDA-4077-B377-BB31DBA0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E74341-3FD2-43A9-85CB-B24DBB6C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441949"/>
      </p:ext>
    </p:extLst>
  </p:cSld>
  <p:clrMapOvr>
    <a:masterClrMapping/>
  </p:clrMapOvr>
  <p:transition spd="slow" advClick="0" advTm="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58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>
            <a:spLocks noGrp="1"/>
          </p:cNvSpPr>
          <p:nvPr>
            <p:ph type="pic" sz="quarter" idx="11"/>
          </p:nvPr>
        </p:nvSpPr>
        <p:spPr>
          <a:xfrm>
            <a:off x="2216016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2"/>
          </p:nvPr>
        </p:nvSpPr>
        <p:spPr>
          <a:xfrm>
            <a:off x="4847297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>
            <a:spLocks noGrp="1"/>
          </p:cNvSpPr>
          <p:nvPr>
            <p:ph type="pic" sz="quarter" idx="13"/>
          </p:nvPr>
        </p:nvSpPr>
        <p:spPr>
          <a:xfrm>
            <a:off x="7478577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3562350"/>
          </a:xfrm>
          <a:custGeom>
            <a:avLst/>
            <a:gdLst>
              <a:gd name="connsiteX0" fmla="*/ 0 w 12191999"/>
              <a:gd name="connsiteY0" fmla="*/ 0 h 3562350"/>
              <a:gd name="connsiteX1" fmla="*/ 12191999 w 12191999"/>
              <a:gd name="connsiteY1" fmla="*/ 0 h 3562350"/>
              <a:gd name="connsiteX2" fmla="*/ 12191999 w 12191999"/>
              <a:gd name="connsiteY2" fmla="*/ 3562350 h 3562350"/>
              <a:gd name="connsiteX3" fmla="*/ 0 w 12191999"/>
              <a:gd name="connsiteY3" fmla="*/ 35623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562350">
                <a:moveTo>
                  <a:pt x="0" y="0"/>
                </a:moveTo>
                <a:lnTo>
                  <a:pt x="12191999" y="0"/>
                </a:lnTo>
                <a:lnTo>
                  <a:pt x="12191999" y="3562350"/>
                </a:lnTo>
                <a:lnTo>
                  <a:pt x="0" y="3562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66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0"/>
          </p:nvPr>
        </p:nvSpPr>
        <p:spPr>
          <a:xfrm>
            <a:off x="1809751" y="2213986"/>
            <a:ext cx="2514685" cy="3150754"/>
          </a:xfrm>
          <a:custGeom>
            <a:avLst/>
            <a:gdLst>
              <a:gd name="connsiteX0" fmla="*/ 628671 w 2514685"/>
              <a:gd name="connsiteY0" fmla="*/ 0 h 3150754"/>
              <a:gd name="connsiteX1" fmla="*/ 1886014 w 2514685"/>
              <a:gd name="connsiteY1" fmla="*/ 0 h 3150754"/>
              <a:gd name="connsiteX2" fmla="*/ 2514685 w 2514685"/>
              <a:gd name="connsiteY2" fmla="*/ 3150754 h 3150754"/>
              <a:gd name="connsiteX3" fmla="*/ 0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628671" y="0"/>
                </a:moveTo>
                <a:lnTo>
                  <a:pt x="1886014" y="0"/>
                </a:lnTo>
                <a:lnTo>
                  <a:pt x="2514685" y="3150754"/>
                </a:lnTo>
                <a:lnTo>
                  <a:pt x="0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1"/>
          </p:nvPr>
        </p:nvSpPr>
        <p:spPr>
          <a:xfrm>
            <a:off x="3829023" y="2213986"/>
            <a:ext cx="2514685" cy="3150754"/>
          </a:xfrm>
          <a:custGeom>
            <a:avLst/>
            <a:gdLst>
              <a:gd name="connsiteX0" fmla="*/ 0 w 2514685"/>
              <a:gd name="connsiteY0" fmla="*/ 0 h 3150754"/>
              <a:gd name="connsiteX1" fmla="*/ 2514685 w 2514685"/>
              <a:gd name="connsiteY1" fmla="*/ 0 h 3150754"/>
              <a:gd name="connsiteX2" fmla="*/ 1886014 w 2514685"/>
              <a:gd name="connsiteY2" fmla="*/ 3150754 h 3150754"/>
              <a:gd name="connsiteX3" fmla="*/ 628671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0" y="0"/>
                </a:moveTo>
                <a:lnTo>
                  <a:pt x="2514685" y="0"/>
                </a:lnTo>
                <a:lnTo>
                  <a:pt x="1886014" y="3150754"/>
                </a:lnTo>
                <a:lnTo>
                  <a:pt x="628671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2"/>
          </p:nvPr>
        </p:nvSpPr>
        <p:spPr>
          <a:xfrm>
            <a:off x="5848294" y="2213986"/>
            <a:ext cx="2514685" cy="3150754"/>
          </a:xfrm>
          <a:custGeom>
            <a:avLst/>
            <a:gdLst>
              <a:gd name="connsiteX0" fmla="*/ 628671 w 2514685"/>
              <a:gd name="connsiteY0" fmla="*/ 0 h 3150754"/>
              <a:gd name="connsiteX1" fmla="*/ 1886014 w 2514685"/>
              <a:gd name="connsiteY1" fmla="*/ 0 h 3150754"/>
              <a:gd name="connsiteX2" fmla="*/ 2514685 w 2514685"/>
              <a:gd name="connsiteY2" fmla="*/ 3150754 h 3150754"/>
              <a:gd name="connsiteX3" fmla="*/ 0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628671" y="0"/>
                </a:moveTo>
                <a:lnTo>
                  <a:pt x="1886014" y="0"/>
                </a:lnTo>
                <a:lnTo>
                  <a:pt x="2514685" y="3150754"/>
                </a:lnTo>
                <a:lnTo>
                  <a:pt x="0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3"/>
          </p:nvPr>
        </p:nvSpPr>
        <p:spPr>
          <a:xfrm>
            <a:off x="7867566" y="2213986"/>
            <a:ext cx="2514685" cy="3150754"/>
          </a:xfrm>
          <a:custGeom>
            <a:avLst/>
            <a:gdLst>
              <a:gd name="connsiteX0" fmla="*/ 0 w 2514685"/>
              <a:gd name="connsiteY0" fmla="*/ 0 h 3150754"/>
              <a:gd name="connsiteX1" fmla="*/ 2514685 w 2514685"/>
              <a:gd name="connsiteY1" fmla="*/ 0 h 3150754"/>
              <a:gd name="connsiteX2" fmla="*/ 1886014 w 2514685"/>
              <a:gd name="connsiteY2" fmla="*/ 3150754 h 3150754"/>
              <a:gd name="connsiteX3" fmla="*/ 628671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0" y="0"/>
                </a:moveTo>
                <a:lnTo>
                  <a:pt x="2514685" y="0"/>
                </a:lnTo>
                <a:lnTo>
                  <a:pt x="1886014" y="3150754"/>
                </a:lnTo>
                <a:lnTo>
                  <a:pt x="628671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06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79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4743450" y="1751012"/>
            <a:ext cx="6400800" cy="4114800"/>
          </a:xfrm>
          <a:custGeom>
            <a:avLst/>
            <a:gdLst>
              <a:gd name="connsiteX0" fmla="*/ 4648200 w 6400800"/>
              <a:gd name="connsiteY0" fmla="*/ 2131255 h 4114800"/>
              <a:gd name="connsiteX1" fmla="*/ 6400800 w 6400800"/>
              <a:gd name="connsiteY1" fmla="*/ 2131255 h 4114800"/>
              <a:gd name="connsiteX2" fmla="*/ 6400800 w 6400800"/>
              <a:gd name="connsiteY2" fmla="*/ 4114800 h 4114800"/>
              <a:gd name="connsiteX3" fmla="*/ 4648200 w 6400800"/>
              <a:gd name="connsiteY3" fmla="*/ 4114800 h 4114800"/>
              <a:gd name="connsiteX4" fmla="*/ 0 w 6400800"/>
              <a:gd name="connsiteY4" fmla="*/ 2131255 h 4114800"/>
              <a:gd name="connsiteX5" fmla="*/ 4514850 w 6400800"/>
              <a:gd name="connsiteY5" fmla="*/ 2131255 h 4114800"/>
              <a:gd name="connsiteX6" fmla="*/ 4514850 w 6400800"/>
              <a:gd name="connsiteY6" fmla="*/ 4114800 h 4114800"/>
              <a:gd name="connsiteX7" fmla="*/ 0 w 6400800"/>
              <a:gd name="connsiteY7" fmla="*/ 4114800 h 4114800"/>
              <a:gd name="connsiteX8" fmla="*/ 1885950 w 6400800"/>
              <a:gd name="connsiteY8" fmla="*/ 0 h 4114800"/>
              <a:gd name="connsiteX9" fmla="*/ 6400800 w 6400800"/>
              <a:gd name="connsiteY9" fmla="*/ 0 h 4114800"/>
              <a:gd name="connsiteX10" fmla="*/ 6400800 w 6400800"/>
              <a:gd name="connsiteY10" fmla="*/ 1983545 h 4114800"/>
              <a:gd name="connsiteX11" fmla="*/ 1885950 w 6400800"/>
              <a:gd name="connsiteY11" fmla="*/ 1983545 h 4114800"/>
              <a:gd name="connsiteX12" fmla="*/ 0 w 6400800"/>
              <a:gd name="connsiteY12" fmla="*/ 0 h 4114800"/>
              <a:gd name="connsiteX13" fmla="*/ 1752600 w 6400800"/>
              <a:gd name="connsiteY13" fmla="*/ 0 h 4114800"/>
              <a:gd name="connsiteX14" fmla="*/ 1752600 w 6400800"/>
              <a:gd name="connsiteY14" fmla="*/ 1983545 h 4114800"/>
              <a:gd name="connsiteX15" fmla="*/ 0 w 6400800"/>
              <a:gd name="connsiteY15" fmla="*/ 1983545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00800" h="4114800">
                <a:moveTo>
                  <a:pt x="4648200" y="2131255"/>
                </a:moveTo>
                <a:lnTo>
                  <a:pt x="6400800" y="2131255"/>
                </a:lnTo>
                <a:lnTo>
                  <a:pt x="6400800" y="4114800"/>
                </a:lnTo>
                <a:lnTo>
                  <a:pt x="4648200" y="4114800"/>
                </a:lnTo>
                <a:close/>
                <a:moveTo>
                  <a:pt x="0" y="2131255"/>
                </a:moveTo>
                <a:lnTo>
                  <a:pt x="4514850" y="2131255"/>
                </a:lnTo>
                <a:lnTo>
                  <a:pt x="4514850" y="4114800"/>
                </a:lnTo>
                <a:lnTo>
                  <a:pt x="0" y="4114800"/>
                </a:lnTo>
                <a:close/>
                <a:moveTo>
                  <a:pt x="1885950" y="0"/>
                </a:moveTo>
                <a:lnTo>
                  <a:pt x="6400800" y="0"/>
                </a:lnTo>
                <a:lnTo>
                  <a:pt x="6400800" y="1983545"/>
                </a:lnTo>
                <a:lnTo>
                  <a:pt x="1885950" y="1983545"/>
                </a:lnTo>
                <a:close/>
                <a:moveTo>
                  <a:pt x="0" y="0"/>
                </a:moveTo>
                <a:lnTo>
                  <a:pt x="1752600" y="0"/>
                </a:lnTo>
                <a:lnTo>
                  <a:pt x="1752600" y="1983545"/>
                </a:lnTo>
                <a:lnTo>
                  <a:pt x="0" y="1983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514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1110973" y="1849256"/>
            <a:ext cx="6054998" cy="3880214"/>
          </a:xfrm>
          <a:custGeom>
            <a:avLst/>
            <a:gdLst>
              <a:gd name="connsiteX0" fmla="*/ 176821 w 6054998"/>
              <a:gd name="connsiteY0" fmla="*/ 0 h 3880214"/>
              <a:gd name="connsiteX1" fmla="*/ 5878177 w 6054998"/>
              <a:gd name="connsiteY1" fmla="*/ 0 h 3880214"/>
              <a:gd name="connsiteX2" fmla="*/ 6054998 w 6054998"/>
              <a:gd name="connsiteY2" fmla="*/ 176821 h 3880214"/>
              <a:gd name="connsiteX3" fmla="*/ 6054998 w 6054998"/>
              <a:gd name="connsiteY3" fmla="*/ 3703393 h 3880214"/>
              <a:gd name="connsiteX4" fmla="*/ 5878177 w 6054998"/>
              <a:gd name="connsiteY4" fmla="*/ 3880214 h 3880214"/>
              <a:gd name="connsiteX5" fmla="*/ 176821 w 6054998"/>
              <a:gd name="connsiteY5" fmla="*/ 3880214 h 3880214"/>
              <a:gd name="connsiteX6" fmla="*/ 0 w 6054998"/>
              <a:gd name="connsiteY6" fmla="*/ 3703393 h 3880214"/>
              <a:gd name="connsiteX7" fmla="*/ 0 w 6054998"/>
              <a:gd name="connsiteY7" fmla="*/ 176821 h 3880214"/>
              <a:gd name="connsiteX8" fmla="*/ 176821 w 6054998"/>
              <a:gd name="connsiteY8" fmla="*/ 0 h 3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4998" h="3880214">
                <a:moveTo>
                  <a:pt x="176821" y="0"/>
                </a:moveTo>
                <a:lnTo>
                  <a:pt x="5878177" y="0"/>
                </a:lnTo>
                <a:cubicBezTo>
                  <a:pt x="5975833" y="0"/>
                  <a:pt x="6054998" y="79165"/>
                  <a:pt x="6054998" y="176821"/>
                </a:cubicBezTo>
                <a:lnTo>
                  <a:pt x="6054998" y="3703393"/>
                </a:lnTo>
                <a:cubicBezTo>
                  <a:pt x="6054998" y="3801049"/>
                  <a:pt x="5975833" y="3880214"/>
                  <a:pt x="5878177" y="3880214"/>
                </a:cubicBezTo>
                <a:lnTo>
                  <a:pt x="176821" y="3880214"/>
                </a:lnTo>
                <a:cubicBezTo>
                  <a:pt x="79165" y="3880214"/>
                  <a:pt x="0" y="3801049"/>
                  <a:pt x="0" y="3703393"/>
                </a:cubicBezTo>
                <a:lnTo>
                  <a:pt x="0" y="176821"/>
                </a:lnTo>
                <a:cubicBezTo>
                  <a:pt x="0" y="79165"/>
                  <a:pt x="79165" y="0"/>
                  <a:pt x="1768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7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6324818" y="6"/>
            <a:ext cx="5867183" cy="6857994"/>
          </a:xfrm>
          <a:custGeom>
            <a:avLst/>
            <a:gdLst>
              <a:gd name="connsiteX0" fmla="*/ 1633625 w 5867183"/>
              <a:gd name="connsiteY0" fmla="*/ 2305029 h 6857994"/>
              <a:gd name="connsiteX1" fmla="*/ 1704595 w 5867183"/>
              <a:gd name="connsiteY1" fmla="*/ 2320414 h 6857994"/>
              <a:gd name="connsiteX2" fmla="*/ 1798767 w 5867183"/>
              <a:gd name="connsiteY2" fmla="*/ 2561278 h 6857994"/>
              <a:gd name="connsiteX3" fmla="*/ 350435 w 5867183"/>
              <a:gd name="connsiteY3" fmla="*/ 5869185 h 6857994"/>
              <a:gd name="connsiteX4" fmla="*/ 109572 w 5867183"/>
              <a:gd name="connsiteY4" fmla="*/ 5963357 h 6857994"/>
              <a:gd name="connsiteX5" fmla="*/ 15400 w 5867183"/>
              <a:gd name="connsiteY5" fmla="*/ 5722494 h 6857994"/>
              <a:gd name="connsiteX6" fmla="*/ 1463732 w 5867183"/>
              <a:gd name="connsiteY6" fmla="*/ 2414587 h 6857994"/>
              <a:gd name="connsiteX7" fmla="*/ 1633625 w 5867183"/>
              <a:gd name="connsiteY7" fmla="*/ 2305029 h 6857994"/>
              <a:gd name="connsiteX8" fmla="*/ 1377121 w 5867183"/>
              <a:gd name="connsiteY8" fmla="*/ 1786946 h 6857994"/>
              <a:gd name="connsiteX9" fmla="*/ 1448091 w 5867183"/>
              <a:gd name="connsiteY9" fmla="*/ 1802331 h 6857994"/>
              <a:gd name="connsiteX10" fmla="*/ 1542262 w 5867183"/>
              <a:gd name="connsiteY10" fmla="*/ 2043195 h 6857994"/>
              <a:gd name="connsiteX11" fmla="*/ 465175 w 5867183"/>
              <a:gd name="connsiteY11" fmla="*/ 4503199 h 6857994"/>
              <a:gd name="connsiteX12" fmla="*/ 224312 w 5867183"/>
              <a:gd name="connsiteY12" fmla="*/ 4597371 h 6857994"/>
              <a:gd name="connsiteX13" fmla="*/ 130140 w 5867183"/>
              <a:gd name="connsiteY13" fmla="*/ 4356508 h 6857994"/>
              <a:gd name="connsiteX14" fmla="*/ 1207227 w 5867183"/>
              <a:gd name="connsiteY14" fmla="*/ 1896503 h 6857994"/>
              <a:gd name="connsiteX15" fmla="*/ 1377121 w 5867183"/>
              <a:gd name="connsiteY15" fmla="*/ 1786946 h 6857994"/>
              <a:gd name="connsiteX16" fmla="*/ 2593035 w 5867183"/>
              <a:gd name="connsiteY16" fmla="*/ 1184187 h 6857994"/>
              <a:gd name="connsiteX17" fmla="*/ 2664005 w 5867183"/>
              <a:gd name="connsiteY17" fmla="*/ 1199572 h 6857994"/>
              <a:gd name="connsiteX18" fmla="*/ 2758177 w 5867183"/>
              <a:gd name="connsiteY18" fmla="*/ 1440435 h 6857994"/>
              <a:gd name="connsiteX19" fmla="*/ 940965 w 5867183"/>
              <a:gd name="connsiteY19" fmla="*/ 5590846 h 6857994"/>
              <a:gd name="connsiteX20" fmla="*/ 700102 w 5867183"/>
              <a:gd name="connsiteY20" fmla="*/ 5685018 h 6857994"/>
              <a:gd name="connsiteX21" fmla="*/ 605930 w 5867183"/>
              <a:gd name="connsiteY21" fmla="*/ 5444154 h 6857994"/>
              <a:gd name="connsiteX22" fmla="*/ 2423141 w 5867183"/>
              <a:gd name="connsiteY22" fmla="*/ 1293744 h 6857994"/>
              <a:gd name="connsiteX23" fmla="*/ 2593035 w 5867183"/>
              <a:gd name="connsiteY23" fmla="*/ 1184187 h 6857994"/>
              <a:gd name="connsiteX24" fmla="*/ 3447963 w 5867183"/>
              <a:gd name="connsiteY24" fmla="*/ 0 h 6857994"/>
              <a:gd name="connsiteX25" fmla="*/ 5867183 w 5867183"/>
              <a:gd name="connsiteY25" fmla="*/ 0 h 6857994"/>
              <a:gd name="connsiteX26" fmla="*/ 5867183 w 5867183"/>
              <a:gd name="connsiteY26" fmla="*/ 6857994 h 6857994"/>
              <a:gd name="connsiteX27" fmla="*/ 491267 w 5867183"/>
              <a:gd name="connsiteY27" fmla="*/ 6857994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867183" h="6857994">
                <a:moveTo>
                  <a:pt x="1633625" y="2305029"/>
                </a:moveTo>
                <a:cubicBezTo>
                  <a:pt x="1657378" y="2305327"/>
                  <a:pt x="1681465" y="2310287"/>
                  <a:pt x="1704595" y="2320414"/>
                </a:cubicBezTo>
                <a:cubicBezTo>
                  <a:pt x="1797113" y="2360922"/>
                  <a:pt x="1839274" y="2468760"/>
                  <a:pt x="1798767" y="2561278"/>
                </a:cubicBezTo>
                <a:lnTo>
                  <a:pt x="350435" y="5869185"/>
                </a:lnTo>
                <a:cubicBezTo>
                  <a:pt x="309928" y="5961703"/>
                  <a:pt x="202089" y="6003865"/>
                  <a:pt x="109572" y="5963357"/>
                </a:cubicBezTo>
                <a:cubicBezTo>
                  <a:pt x="17054" y="5922849"/>
                  <a:pt x="-25108" y="5815011"/>
                  <a:pt x="15400" y="5722494"/>
                </a:cubicBezTo>
                <a:lnTo>
                  <a:pt x="1463732" y="2414587"/>
                </a:lnTo>
                <a:cubicBezTo>
                  <a:pt x="1494111" y="2345198"/>
                  <a:pt x="1562367" y="2304135"/>
                  <a:pt x="1633625" y="2305029"/>
                </a:cubicBezTo>
                <a:close/>
                <a:moveTo>
                  <a:pt x="1377121" y="1786946"/>
                </a:moveTo>
                <a:cubicBezTo>
                  <a:pt x="1400874" y="1787244"/>
                  <a:pt x="1424960" y="1792204"/>
                  <a:pt x="1448091" y="1802331"/>
                </a:cubicBezTo>
                <a:cubicBezTo>
                  <a:pt x="1540608" y="1842839"/>
                  <a:pt x="1582770" y="1950677"/>
                  <a:pt x="1542262" y="2043195"/>
                </a:cubicBezTo>
                <a:lnTo>
                  <a:pt x="465175" y="4503199"/>
                </a:lnTo>
                <a:cubicBezTo>
                  <a:pt x="424668" y="4595717"/>
                  <a:pt x="316830" y="4637879"/>
                  <a:pt x="224312" y="4597371"/>
                </a:cubicBezTo>
                <a:cubicBezTo>
                  <a:pt x="131795" y="4556864"/>
                  <a:pt x="89633" y="4449025"/>
                  <a:pt x="130140" y="4356508"/>
                </a:cubicBezTo>
                <a:lnTo>
                  <a:pt x="1207227" y="1896503"/>
                </a:lnTo>
                <a:cubicBezTo>
                  <a:pt x="1237607" y="1827114"/>
                  <a:pt x="1305862" y="1786051"/>
                  <a:pt x="1377121" y="1786946"/>
                </a:cubicBezTo>
                <a:close/>
                <a:moveTo>
                  <a:pt x="2593035" y="1184187"/>
                </a:moveTo>
                <a:cubicBezTo>
                  <a:pt x="2616788" y="1184484"/>
                  <a:pt x="2640875" y="1189445"/>
                  <a:pt x="2664005" y="1199572"/>
                </a:cubicBezTo>
                <a:cubicBezTo>
                  <a:pt x="2756523" y="1240080"/>
                  <a:pt x="2798686" y="1347918"/>
                  <a:pt x="2758177" y="1440435"/>
                </a:cubicBezTo>
                <a:lnTo>
                  <a:pt x="940965" y="5590846"/>
                </a:lnTo>
                <a:cubicBezTo>
                  <a:pt x="900457" y="5683364"/>
                  <a:pt x="792619" y="5725526"/>
                  <a:pt x="700102" y="5685018"/>
                </a:cubicBezTo>
                <a:cubicBezTo>
                  <a:pt x="607584" y="5644510"/>
                  <a:pt x="565422" y="5536672"/>
                  <a:pt x="605930" y="5444154"/>
                </a:cubicBezTo>
                <a:lnTo>
                  <a:pt x="2423141" y="1293744"/>
                </a:lnTo>
                <a:cubicBezTo>
                  <a:pt x="2453522" y="1224355"/>
                  <a:pt x="2521776" y="1183292"/>
                  <a:pt x="2593035" y="1184187"/>
                </a:cubicBezTo>
                <a:close/>
                <a:moveTo>
                  <a:pt x="3447963" y="0"/>
                </a:moveTo>
                <a:lnTo>
                  <a:pt x="5867183" y="0"/>
                </a:lnTo>
                <a:lnTo>
                  <a:pt x="5867183" y="6857994"/>
                </a:lnTo>
                <a:lnTo>
                  <a:pt x="491267" y="6857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7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24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60" r:id="rId5"/>
    <p:sldLayoutId id="2147483655" r:id="rId6"/>
    <p:sldLayoutId id="2147483669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  <p:sldLayoutId id="2147483659" r:id="rId15"/>
    <p:sldLayoutId id="2147483661" r:id="rId16"/>
    <p:sldLayoutId id="2147483670" r:id="rId17"/>
    <p:sldLayoutId id="2147483671" r:id="rId18"/>
    <p:sldLayoutId id="2147483673" r:id="rId19"/>
    <p:sldLayoutId id="214748367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6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jpe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73.jpg"/><Relationship Id="rId11" Type="http://schemas.openxmlformats.org/officeDocument/2006/relationships/image" Target="../media/image78.png"/><Relationship Id="rId5" Type="http://schemas.openxmlformats.org/officeDocument/2006/relationships/image" Target="../media/image72.jpg"/><Relationship Id="rId10" Type="http://schemas.openxmlformats.org/officeDocument/2006/relationships/image" Target="../media/image77.png"/><Relationship Id="rId4" Type="http://schemas.openxmlformats.org/officeDocument/2006/relationships/image" Target="../media/image71.jp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9.jpg"/><Relationship Id="rId5" Type="http://schemas.openxmlformats.org/officeDocument/2006/relationships/image" Target="../media/image98.jpe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6.png"/><Relationship Id="rId4" Type="http://schemas.openxmlformats.org/officeDocument/2006/relationships/image" Target="../media/image10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0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08.jpeg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0.png"/><Relationship Id="rId5" Type="http://schemas.microsoft.com/office/2007/relationships/hdphoto" Target="../media/hdphoto1.wdp"/><Relationship Id="rId4" Type="http://schemas.openxmlformats.org/officeDocument/2006/relationships/image" Target="../media/image109.png"/><Relationship Id="rId9" Type="http://schemas.openxmlformats.org/officeDocument/2006/relationships/hyperlink" Target="https://en.wikipedia.org/wiki/Bitcoi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1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0.emf"/><Relationship Id="rId5" Type="http://schemas.openxmlformats.org/officeDocument/2006/relationships/tags" Target="../tags/tag6.xml"/><Relationship Id="rId10" Type="http://schemas.openxmlformats.org/officeDocument/2006/relationships/image" Target="../media/image29.jpe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6" y="0"/>
            <a:ext cx="10333088" cy="6858000"/>
          </a:xfrm>
        </p:spPr>
      </p:pic>
      <p:sp>
        <p:nvSpPr>
          <p:cNvPr id="14" name="任意多边形: 形状 1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7500040" y="2"/>
            <a:ext cx="1139200" cy="841828"/>
          </a:xfrm>
          <a:custGeom>
            <a:avLst/>
            <a:gdLst>
              <a:gd name="connsiteX0" fmla="*/ 620058 w 1747266"/>
              <a:gd name="connsiteY0" fmla="*/ 0 h 1291167"/>
              <a:gd name="connsiteX1" fmla="*/ 1747266 w 1747266"/>
              <a:gd name="connsiteY1" fmla="*/ 0 h 1291167"/>
              <a:gd name="connsiteX2" fmla="*/ 1127209 w 1747266"/>
              <a:gd name="connsiteY2" fmla="*/ 1291167 h 1291167"/>
              <a:gd name="connsiteX3" fmla="*/ 0 w 1747266"/>
              <a:gd name="connsiteY3" fmla="*/ 1291167 h 129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266" h="1291167">
                <a:moveTo>
                  <a:pt x="620058" y="0"/>
                </a:moveTo>
                <a:lnTo>
                  <a:pt x="1747266" y="0"/>
                </a:lnTo>
                <a:lnTo>
                  <a:pt x="1127209" y="1291167"/>
                </a:lnTo>
                <a:lnTo>
                  <a:pt x="0" y="12911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4569330" y="-14491"/>
            <a:ext cx="7622670" cy="6871433"/>
          </a:xfrm>
          <a:custGeom>
            <a:avLst/>
            <a:gdLst>
              <a:gd name="connsiteX0" fmla="*/ 5839654 w 7622670"/>
              <a:gd name="connsiteY0" fmla="*/ 4741892 h 6871433"/>
              <a:gd name="connsiteX1" fmla="*/ 7268708 w 7622670"/>
              <a:gd name="connsiteY1" fmla="*/ 4741892 h 6871433"/>
              <a:gd name="connsiteX2" fmla="*/ 6246039 w 7622670"/>
              <a:gd name="connsiteY2" fmla="*/ 6871432 h 6871433"/>
              <a:gd name="connsiteX3" fmla="*/ 4816985 w 7622670"/>
              <a:gd name="connsiteY3" fmla="*/ 6871432 h 6871433"/>
              <a:gd name="connsiteX4" fmla="*/ 7622670 w 7622670"/>
              <a:gd name="connsiteY4" fmla="*/ 4367050 h 6871433"/>
              <a:gd name="connsiteX5" fmla="*/ 7622670 w 7622670"/>
              <a:gd name="connsiteY5" fmla="*/ 5798487 h 6871433"/>
              <a:gd name="connsiteX6" fmla="*/ 7107409 w 7622670"/>
              <a:gd name="connsiteY6" fmla="*/ 6871433 h 6871433"/>
              <a:gd name="connsiteX7" fmla="*/ 6419990 w 7622670"/>
              <a:gd name="connsiteY7" fmla="*/ 6871433 h 6871433"/>
              <a:gd name="connsiteX8" fmla="*/ 1819815 w 7622670"/>
              <a:gd name="connsiteY8" fmla="*/ 3081966 h 6871433"/>
              <a:gd name="connsiteX9" fmla="*/ 2589145 w 7622670"/>
              <a:gd name="connsiteY9" fmla="*/ 3081966 h 6871433"/>
              <a:gd name="connsiteX10" fmla="*/ 769330 w 7622670"/>
              <a:gd name="connsiteY10" fmla="*/ 6871432 h 6871433"/>
              <a:gd name="connsiteX11" fmla="*/ 0 w 7622670"/>
              <a:gd name="connsiteY11" fmla="*/ 6871432 h 6871433"/>
              <a:gd name="connsiteX12" fmla="*/ 7622670 w 7622670"/>
              <a:gd name="connsiteY12" fmla="*/ 1135698 h 6871433"/>
              <a:gd name="connsiteX13" fmla="*/ 7622670 w 7622670"/>
              <a:gd name="connsiteY13" fmla="*/ 2694867 h 6871433"/>
              <a:gd name="connsiteX14" fmla="*/ 7358581 w 7622670"/>
              <a:gd name="connsiteY14" fmla="*/ 3244789 h 6871433"/>
              <a:gd name="connsiteX15" fmla="*/ 6609821 w 7622670"/>
              <a:gd name="connsiteY15" fmla="*/ 3244789 h 6871433"/>
              <a:gd name="connsiteX16" fmla="*/ 4267107 w 7622670"/>
              <a:gd name="connsiteY16" fmla="*/ 0 h 6871433"/>
              <a:gd name="connsiteX17" fmla="*/ 7622670 w 7622670"/>
              <a:gd name="connsiteY17" fmla="*/ 0 h 6871433"/>
              <a:gd name="connsiteX18" fmla="*/ 7622670 w 7622670"/>
              <a:gd name="connsiteY18" fmla="*/ 566959 h 6871433"/>
              <a:gd name="connsiteX19" fmla="*/ 5154504 w 7622670"/>
              <a:gd name="connsiteY19" fmla="*/ 5706508 h 6871433"/>
              <a:gd name="connsiteX20" fmla="*/ 1526670 w 7622670"/>
              <a:gd name="connsiteY20" fmla="*/ 5706508 h 687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22670" h="6871433">
                <a:moveTo>
                  <a:pt x="5839654" y="4741892"/>
                </a:moveTo>
                <a:lnTo>
                  <a:pt x="7268708" y="4741892"/>
                </a:lnTo>
                <a:lnTo>
                  <a:pt x="6246039" y="6871432"/>
                </a:lnTo>
                <a:lnTo>
                  <a:pt x="4816985" y="6871432"/>
                </a:lnTo>
                <a:close/>
                <a:moveTo>
                  <a:pt x="7622670" y="4367050"/>
                </a:moveTo>
                <a:lnTo>
                  <a:pt x="7622670" y="5798487"/>
                </a:lnTo>
                <a:lnTo>
                  <a:pt x="7107409" y="6871433"/>
                </a:lnTo>
                <a:lnTo>
                  <a:pt x="6419990" y="6871433"/>
                </a:lnTo>
                <a:close/>
                <a:moveTo>
                  <a:pt x="1819815" y="3081966"/>
                </a:moveTo>
                <a:lnTo>
                  <a:pt x="2589145" y="3081966"/>
                </a:lnTo>
                <a:lnTo>
                  <a:pt x="769330" y="6871432"/>
                </a:lnTo>
                <a:lnTo>
                  <a:pt x="0" y="6871432"/>
                </a:lnTo>
                <a:close/>
                <a:moveTo>
                  <a:pt x="7622670" y="1135698"/>
                </a:moveTo>
                <a:lnTo>
                  <a:pt x="7622670" y="2694867"/>
                </a:lnTo>
                <a:lnTo>
                  <a:pt x="7358581" y="3244789"/>
                </a:lnTo>
                <a:lnTo>
                  <a:pt x="6609821" y="3244789"/>
                </a:lnTo>
                <a:close/>
                <a:moveTo>
                  <a:pt x="4267107" y="0"/>
                </a:moveTo>
                <a:lnTo>
                  <a:pt x="7622670" y="0"/>
                </a:lnTo>
                <a:lnTo>
                  <a:pt x="7622670" y="566959"/>
                </a:lnTo>
                <a:lnTo>
                  <a:pt x="5154504" y="5706508"/>
                </a:lnTo>
                <a:lnTo>
                  <a:pt x="1526670" y="5706508"/>
                </a:lnTo>
                <a:close/>
              </a:path>
            </a:pathLst>
          </a:cu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/>
          <p:cNvSpPr/>
          <p:nvPr/>
        </p:nvSpPr>
        <p:spPr>
          <a:xfrm>
            <a:off x="8236529" y="1816757"/>
            <a:ext cx="2536002" cy="5054675"/>
          </a:xfrm>
          <a:custGeom>
            <a:avLst/>
            <a:gdLst>
              <a:gd name="connsiteX0" fmla="*/ 2427406 w 2536002"/>
              <a:gd name="connsiteY0" fmla="*/ 0 h 5054675"/>
              <a:gd name="connsiteX1" fmla="*/ 2536002 w 2536002"/>
              <a:gd name="connsiteY1" fmla="*/ 0 h 5054675"/>
              <a:gd name="connsiteX2" fmla="*/ 108596 w 2536002"/>
              <a:gd name="connsiteY2" fmla="*/ 5054675 h 5054675"/>
              <a:gd name="connsiteX3" fmla="*/ 0 w 2536002"/>
              <a:gd name="connsiteY3" fmla="*/ 5054675 h 50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6002" h="5054675">
                <a:moveTo>
                  <a:pt x="2427406" y="0"/>
                </a:moveTo>
                <a:lnTo>
                  <a:pt x="2536002" y="0"/>
                </a:lnTo>
                <a:lnTo>
                  <a:pt x="108596" y="5054675"/>
                </a:lnTo>
                <a:lnTo>
                  <a:pt x="0" y="50546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/>
        </p:nvSpPr>
        <p:spPr>
          <a:xfrm>
            <a:off x="10696204" y="1"/>
            <a:ext cx="934832" cy="1469723"/>
          </a:xfrm>
          <a:custGeom>
            <a:avLst/>
            <a:gdLst>
              <a:gd name="connsiteX0" fmla="*/ 705805 w 934832"/>
              <a:gd name="connsiteY0" fmla="*/ 0 h 1469723"/>
              <a:gd name="connsiteX1" fmla="*/ 934832 w 934832"/>
              <a:gd name="connsiteY1" fmla="*/ 0 h 1469723"/>
              <a:gd name="connsiteX2" fmla="*/ 229027 w 934832"/>
              <a:gd name="connsiteY2" fmla="*/ 1469723 h 1469723"/>
              <a:gd name="connsiteX3" fmla="*/ 0 w 934832"/>
              <a:gd name="connsiteY3" fmla="*/ 1469723 h 14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4832" h="1469723">
                <a:moveTo>
                  <a:pt x="705805" y="0"/>
                </a:moveTo>
                <a:lnTo>
                  <a:pt x="934832" y="0"/>
                </a:lnTo>
                <a:lnTo>
                  <a:pt x="229027" y="1469723"/>
                </a:lnTo>
                <a:lnTo>
                  <a:pt x="0" y="14697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49045" y="1045029"/>
            <a:ext cx="6774143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BLOCKCHAIN AND ITS APPLICATIONS IN LOGISTICS</a:t>
            </a:r>
            <a:endParaRPr lang="zh-CN" altLang="en-US" sz="4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0541" y="6095747"/>
            <a:ext cx="4644478" cy="397532"/>
            <a:chOff x="769257" y="4786758"/>
            <a:chExt cx="4252686" cy="397532"/>
          </a:xfrm>
        </p:grpSpPr>
        <p:sp>
          <p:nvSpPr>
            <p:cNvPr id="29" name="矩形: 圆角 28"/>
            <p:cNvSpPr/>
            <p:nvPr/>
          </p:nvSpPr>
          <p:spPr>
            <a:xfrm>
              <a:off x="769257" y="4786758"/>
              <a:ext cx="4252686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81216" y="4801733"/>
              <a:ext cx="39854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+mn-ea"/>
                </a:rPr>
                <a:t>Presented by: Thanh Tung – Thanh Phuong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55151" y="1"/>
            <a:ext cx="1960665" cy="841828"/>
            <a:chOff x="755151" y="1"/>
            <a:chExt cx="1960665" cy="841828"/>
          </a:xfrm>
        </p:grpSpPr>
        <p:sp>
          <p:nvSpPr>
            <p:cNvPr id="2" name="矩形 1"/>
            <p:cNvSpPr/>
            <p:nvPr/>
          </p:nvSpPr>
          <p:spPr>
            <a:xfrm>
              <a:off x="769257" y="1"/>
              <a:ext cx="1915886" cy="203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69257" y="203201"/>
              <a:ext cx="1915886" cy="6386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55151" y="255046"/>
              <a:ext cx="1960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400">
                  <a:solidFill>
                    <a:schemeClr val="bg1"/>
                  </a:solidFill>
                  <a:latin typeface="Impact" panose="020B0806030902050204" pitchFamily="34" charset="0"/>
                </a:rPr>
                <a:t>Tech Day 2019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" name="Nhóm 6">
            <a:extLst>
              <a:ext uri="{FF2B5EF4-FFF2-40B4-BE49-F238E27FC236}">
                <a16:creationId xmlns:a16="http://schemas.microsoft.com/office/drawing/2014/main" id="{BED7E0EA-A8EA-4391-9C51-F903BC610940}"/>
              </a:ext>
            </a:extLst>
          </p:cNvPr>
          <p:cNvGrpSpPr/>
          <p:nvPr/>
        </p:nvGrpSpPr>
        <p:grpSpPr>
          <a:xfrm>
            <a:off x="9504530" y="3128"/>
            <a:ext cx="1915886" cy="841828"/>
            <a:chOff x="7175717" y="696688"/>
            <a:chExt cx="1915886" cy="841828"/>
          </a:xfrm>
        </p:grpSpPr>
        <p:sp>
          <p:nvSpPr>
            <p:cNvPr id="22" name="矩形 1">
              <a:extLst>
                <a:ext uri="{FF2B5EF4-FFF2-40B4-BE49-F238E27FC236}">
                  <a16:creationId xmlns:a16="http://schemas.microsoft.com/office/drawing/2014/main" id="{BA45D95E-0840-4B13-842F-CDB33500364A}"/>
                </a:ext>
              </a:extLst>
            </p:cNvPr>
            <p:cNvSpPr/>
            <p:nvPr/>
          </p:nvSpPr>
          <p:spPr>
            <a:xfrm>
              <a:off x="7175717" y="696688"/>
              <a:ext cx="1915886" cy="203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">
              <a:extLst>
                <a:ext uri="{FF2B5EF4-FFF2-40B4-BE49-F238E27FC236}">
                  <a16:creationId xmlns:a16="http://schemas.microsoft.com/office/drawing/2014/main" id="{D9AF3EDC-6D17-4479-A588-C2874749A23C}"/>
                </a:ext>
              </a:extLst>
            </p:cNvPr>
            <p:cNvSpPr/>
            <p:nvPr/>
          </p:nvSpPr>
          <p:spPr>
            <a:xfrm>
              <a:off x="7175717" y="899888"/>
              <a:ext cx="1915886" cy="638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CD7A4C91-E135-4985-8131-7B76F48122F6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7337510" y="788356"/>
              <a:ext cx="1565813" cy="72149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950385B4-3003-4E8D-9F9E-CBC842D95D50}"/>
              </a:ext>
            </a:extLst>
          </p:cNvPr>
          <p:cNvGrpSpPr/>
          <p:nvPr/>
        </p:nvGrpSpPr>
        <p:grpSpPr>
          <a:xfrm>
            <a:off x="492894" y="3187221"/>
            <a:ext cx="4222125" cy="2763879"/>
            <a:chOff x="-2573" y="691129"/>
            <a:chExt cx="5697782" cy="3729871"/>
          </a:xfrm>
        </p:grpSpPr>
        <p:sp>
          <p:nvSpPr>
            <p:cNvPr id="28" name="任意多边形 22">
              <a:extLst>
                <a:ext uri="{FF2B5EF4-FFF2-40B4-BE49-F238E27FC236}">
                  <a16:creationId xmlns:a16="http://schemas.microsoft.com/office/drawing/2014/main" id="{96EC1981-7B07-4574-AB5C-AEBEB5E3E214}"/>
                </a:ext>
              </a:extLst>
            </p:cNvPr>
            <p:cNvSpPr/>
            <p:nvPr/>
          </p:nvSpPr>
          <p:spPr>
            <a:xfrm>
              <a:off x="-2573" y="1436396"/>
              <a:ext cx="5697782" cy="2781770"/>
            </a:xfrm>
            <a:custGeom>
              <a:avLst/>
              <a:gdLst>
                <a:gd name="connsiteX0" fmla="*/ 2824163 w 7734300"/>
                <a:gd name="connsiteY0" fmla="*/ 586 h 4835042"/>
                <a:gd name="connsiteX1" fmla="*/ 4076700 w 7734300"/>
                <a:gd name="connsiteY1" fmla="*/ 218519 h 4835042"/>
                <a:gd name="connsiteX2" fmla="*/ 7734300 w 7734300"/>
                <a:gd name="connsiteY2" fmla="*/ 2166333 h 4835042"/>
                <a:gd name="connsiteX3" fmla="*/ 3543300 w 7734300"/>
                <a:gd name="connsiteY3" fmla="*/ 4704697 h 4835042"/>
                <a:gd name="connsiteX4" fmla="*/ 23924 w 7734300"/>
                <a:gd name="connsiteY4" fmla="*/ 2117429 h 4835042"/>
                <a:gd name="connsiteX5" fmla="*/ 0 w 7734300"/>
                <a:gd name="connsiteY5" fmla="*/ 2048518 h 4835042"/>
                <a:gd name="connsiteX6" fmla="*/ 0 w 7734300"/>
                <a:gd name="connsiteY6" fmla="*/ 1024863 h 4835042"/>
                <a:gd name="connsiteX7" fmla="*/ 28147 w 7734300"/>
                <a:gd name="connsiteY7" fmla="*/ 993173 h 4835042"/>
                <a:gd name="connsiteX8" fmla="*/ 1790700 w 7734300"/>
                <a:gd name="connsiteY8" fmla="*/ 189846 h 4835042"/>
                <a:gd name="connsiteX9" fmla="*/ 2824163 w 7734300"/>
                <a:gd name="connsiteY9" fmla="*/ 586 h 48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4300" h="4835042">
                  <a:moveTo>
                    <a:pt x="2824163" y="586"/>
                  </a:moveTo>
                  <a:cubicBezTo>
                    <a:pt x="3184525" y="-6734"/>
                    <a:pt x="3581400" y="53812"/>
                    <a:pt x="4076700" y="218519"/>
                  </a:cubicBezTo>
                  <a:cubicBezTo>
                    <a:pt x="5067300" y="547933"/>
                    <a:pt x="7715250" y="691347"/>
                    <a:pt x="7734300" y="2166333"/>
                  </a:cubicBezTo>
                  <a:cubicBezTo>
                    <a:pt x="7620000" y="4441419"/>
                    <a:pt x="6191250" y="3901422"/>
                    <a:pt x="3543300" y="4704697"/>
                  </a:cubicBezTo>
                  <a:cubicBezTo>
                    <a:pt x="1309092" y="5382461"/>
                    <a:pt x="422040" y="3251802"/>
                    <a:pt x="23924" y="2117429"/>
                  </a:cubicBezTo>
                  <a:lnTo>
                    <a:pt x="0" y="2048518"/>
                  </a:lnTo>
                  <a:lnTo>
                    <a:pt x="0" y="1024863"/>
                  </a:lnTo>
                  <a:lnTo>
                    <a:pt x="28147" y="993173"/>
                  </a:lnTo>
                  <a:cubicBezTo>
                    <a:pt x="434082" y="599007"/>
                    <a:pt x="1310481" y="336635"/>
                    <a:pt x="1790700" y="189846"/>
                  </a:cubicBezTo>
                  <a:cubicBezTo>
                    <a:pt x="2139950" y="83091"/>
                    <a:pt x="2463800" y="7905"/>
                    <a:pt x="2824163" y="586"/>
                  </a:cubicBezTo>
                  <a:close/>
                </a:path>
              </a:pathLst>
            </a:custGeom>
            <a:solidFill>
              <a:srgbClr val="91C7F6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1">
              <a:extLst>
                <a:ext uri="{FF2B5EF4-FFF2-40B4-BE49-F238E27FC236}">
                  <a16:creationId xmlns:a16="http://schemas.microsoft.com/office/drawing/2014/main" id="{581E22C4-A86A-4405-82CD-82E1B1FE7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42" y="691129"/>
              <a:ext cx="4842442" cy="3729871"/>
            </a:xfrm>
            <a:prstGeom prst="rect">
              <a:avLst/>
            </a:prstGeom>
          </p:spPr>
        </p:pic>
      </p:grpSp>
      <p:grpSp>
        <p:nvGrpSpPr>
          <p:cNvPr id="8" name="Nhóm 7">
            <a:extLst>
              <a:ext uri="{FF2B5EF4-FFF2-40B4-BE49-F238E27FC236}">
                <a16:creationId xmlns:a16="http://schemas.microsoft.com/office/drawing/2014/main" id="{2EB7E091-3594-464D-96E9-EB23538D3B78}"/>
              </a:ext>
            </a:extLst>
          </p:cNvPr>
          <p:cNvGrpSpPr/>
          <p:nvPr/>
        </p:nvGrpSpPr>
        <p:grpSpPr>
          <a:xfrm>
            <a:off x="6066726" y="6095745"/>
            <a:ext cx="2533203" cy="397533"/>
            <a:chOff x="5755104" y="6175932"/>
            <a:chExt cx="2916115" cy="544181"/>
          </a:xfrm>
        </p:grpSpPr>
        <p:sp>
          <p:nvSpPr>
            <p:cNvPr id="39" name="矩形: 圆角 28">
              <a:extLst>
                <a:ext uri="{FF2B5EF4-FFF2-40B4-BE49-F238E27FC236}">
                  <a16:creationId xmlns:a16="http://schemas.microsoft.com/office/drawing/2014/main" id="{2884AEBF-2478-48C4-B2BA-64A78D783850}"/>
                </a:ext>
              </a:extLst>
            </p:cNvPr>
            <p:cNvSpPr/>
            <p:nvPr/>
          </p:nvSpPr>
          <p:spPr>
            <a:xfrm>
              <a:off x="5755104" y="6175932"/>
              <a:ext cx="2481425" cy="5441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830568" y="6246201"/>
              <a:ext cx="2840651" cy="4137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+mn-ea"/>
                </a:rPr>
                <a:t>DC17 – R&amp;D Team</a:t>
              </a:r>
              <a:endParaRPr lang="en-US" altLang="zh-CN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6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5">
            <a:extLst>
              <a:ext uri="{FF2B5EF4-FFF2-40B4-BE49-F238E27FC236}">
                <a16:creationId xmlns:a16="http://schemas.microsoft.com/office/drawing/2014/main" id="{229F5906-3494-42E3-A177-24A43052A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69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0" y="3822939"/>
            <a:ext cx="4138353" cy="3036425"/>
          </a:xfrm>
          <a:custGeom>
            <a:avLst/>
            <a:gdLst>
              <a:gd name="connsiteX0" fmla="*/ 3964914 w 7374244"/>
              <a:gd name="connsiteY0" fmla="*/ 641 h 4914332"/>
              <a:gd name="connsiteX1" fmla="*/ 6792669 w 7374244"/>
              <a:gd name="connsiteY1" fmla="*/ 815982 h 4914332"/>
              <a:gd name="connsiteX2" fmla="*/ 7366225 w 7374244"/>
              <a:gd name="connsiteY2" fmla="*/ 2477144 h 4914332"/>
              <a:gd name="connsiteX3" fmla="*/ 6548094 w 7374244"/>
              <a:gd name="connsiteY3" fmla="*/ 4534541 h 4914332"/>
              <a:gd name="connsiteX4" fmla="*/ 6083444 w 7374244"/>
              <a:gd name="connsiteY4" fmla="*/ 4850950 h 4914332"/>
              <a:gd name="connsiteX5" fmla="*/ 5977693 w 7374244"/>
              <a:gd name="connsiteY5" fmla="*/ 4914332 h 4914332"/>
              <a:gd name="connsiteX6" fmla="*/ 867867 w 7374244"/>
              <a:gd name="connsiteY6" fmla="*/ 4914332 h 4914332"/>
              <a:gd name="connsiteX7" fmla="*/ 689507 w 7374244"/>
              <a:gd name="connsiteY7" fmla="*/ 4782396 h 4914332"/>
              <a:gd name="connsiteX8" fmla="*/ 55854 w 7374244"/>
              <a:gd name="connsiteY8" fmla="*/ 4138301 h 4914332"/>
              <a:gd name="connsiteX9" fmla="*/ 1239745 w 7374244"/>
              <a:gd name="connsiteY9" fmla="*/ 2461904 h 4914332"/>
              <a:gd name="connsiteX10" fmla="*/ 1818865 w 7374244"/>
              <a:gd name="connsiteY10" fmla="*/ 922663 h 4914332"/>
              <a:gd name="connsiteX11" fmla="*/ 3964914 w 7374244"/>
              <a:gd name="connsiteY11" fmla="*/ 641 h 491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74244" h="4914332">
                <a:moveTo>
                  <a:pt x="3964914" y="641"/>
                </a:moveTo>
                <a:cubicBezTo>
                  <a:pt x="4793881" y="-17139"/>
                  <a:pt x="6281664" y="337192"/>
                  <a:pt x="6792669" y="815982"/>
                </a:cubicBezTo>
                <a:cubicBezTo>
                  <a:pt x="7303674" y="1294772"/>
                  <a:pt x="7406987" y="1857384"/>
                  <a:pt x="7366225" y="2477144"/>
                </a:cubicBezTo>
                <a:cubicBezTo>
                  <a:pt x="7325463" y="3096904"/>
                  <a:pt x="7198799" y="4032892"/>
                  <a:pt x="6548094" y="4534541"/>
                </a:cubicBezTo>
                <a:cubicBezTo>
                  <a:pt x="6426087" y="4628600"/>
                  <a:pt x="6267590" y="4737126"/>
                  <a:pt x="6083444" y="4850950"/>
                </a:cubicBezTo>
                <a:lnTo>
                  <a:pt x="5977693" y="4914332"/>
                </a:lnTo>
                <a:lnTo>
                  <a:pt x="867867" y="4914332"/>
                </a:lnTo>
                <a:lnTo>
                  <a:pt x="689507" y="4782396"/>
                </a:lnTo>
                <a:cubicBezTo>
                  <a:pt x="385210" y="4547281"/>
                  <a:pt x="154134" y="4316498"/>
                  <a:pt x="55854" y="4138301"/>
                </a:cubicBezTo>
                <a:cubicBezTo>
                  <a:pt x="-258641" y="3568072"/>
                  <a:pt x="839695" y="3044834"/>
                  <a:pt x="1239745" y="2461904"/>
                </a:cubicBezTo>
                <a:cubicBezTo>
                  <a:pt x="1584380" y="1969144"/>
                  <a:pt x="1476430" y="1315093"/>
                  <a:pt x="1818865" y="922663"/>
                </a:cubicBezTo>
                <a:cubicBezTo>
                  <a:pt x="2161300" y="530233"/>
                  <a:pt x="3135947" y="18421"/>
                  <a:pt x="3964914" y="641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5" y="4117966"/>
            <a:ext cx="3206556" cy="2741398"/>
          </a:xfrm>
          <a:prstGeom prst="rect">
            <a:avLst/>
          </a:prstGeom>
        </p:spPr>
      </p:pic>
      <p:pic>
        <p:nvPicPr>
          <p:cNvPr id="9220" name="Picture 4" descr="https://101blockchains.com/wp-content/uploads/2018/05/Key-Blockchain-Features.png">
            <a:extLst>
              <a:ext uri="{FF2B5EF4-FFF2-40B4-BE49-F238E27FC236}">
                <a16:creationId xmlns:a16="http://schemas.microsoft.com/office/drawing/2014/main" id="{BBD21221-1BF4-4D53-83C9-A44F237A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 b="2222"/>
          <a:stretch/>
        </p:blipFill>
        <p:spPr bwMode="auto">
          <a:xfrm>
            <a:off x="4291845" y="0"/>
            <a:ext cx="79001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EAF921B-7121-40A7-ACBE-4C59DFAAFE9F}"/>
              </a:ext>
            </a:extLst>
          </p:cNvPr>
          <p:cNvSpPr/>
          <p:nvPr/>
        </p:nvSpPr>
        <p:spPr>
          <a:xfrm>
            <a:off x="573888" y="932694"/>
            <a:ext cx="314406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 major key blockchain features</a:t>
            </a:r>
            <a:endParaRPr lang="vi-VN" sz="4000" b="1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0660482"/>
      </p:ext>
    </p:extLst>
  </p:cSld>
  <p:clrMapOvr>
    <a:masterClrMapping/>
  </p:clrMapOvr>
  <p:transition spd="slow" advClick="0" advTm="710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6D7253-293E-4BC8-B225-7CC291833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45" y="-39767"/>
            <a:ext cx="12301545" cy="693586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D32A739-29FC-4B54-9E61-4F1414485C43}"/>
              </a:ext>
            </a:extLst>
          </p:cNvPr>
          <p:cNvGrpSpPr/>
          <p:nvPr/>
        </p:nvGrpSpPr>
        <p:grpSpPr>
          <a:xfrm>
            <a:off x="-4590440" y="-183532"/>
            <a:ext cx="21372881" cy="7676679"/>
            <a:chOff x="-4590440" y="-183532"/>
            <a:chExt cx="21372881" cy="767667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E2D73CE-8124-46C1-A2F9-F5FFD45F5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73878" y="-39767"/>
              <a:ext cx="7808563" cy="753291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C55D463-45A7-403E-AD8E-99D0C4F17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4590440" y="-183532"/>
              <a:ext cx="7808563" cy="7532914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256F1B3-CF3C-45AF-8F0A-7533F1BB2A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91" y="99241"/>
            <a:ext cx="1605418" cy="1554147"/>
          </a:xfrm>
          <a:prstGeom prst="rect">
            <a:avLst/>
          </a:prstGeom>
          <a:effectLst>
            <a:outerShdw blurRad="101600" dist="38100" dir="2700000" algn="tl" rotWithShape="0">
              <a:schemeClr val="bg1">
                <a:lumMod val="50000"/>
                <a:alpha val="37000"/>
              </a:schemeClr>
            </a:outerShdw>
          </a:effectLst>
        </p:spPr>
      </p:pic>
      <p:sp>
        <p:nvSpPr>
          <p:cNvPr id="16" name="文本框 9">
            <a:extLst>
              <a:ext uri="{FF2B5EF4-FFF2-40B4-BE49-F238E27FC236}">
                <a16:creationId xmlns:a16="http://schemas.microsoft.com/office/drawing/2014/main" id="{23A98E14-22A9-4A9C-B1B1-C9B755BAAF66}"/>
              </a:ext>
            </a:extLst>
          </p:cNvPr>
          <p:cNvSpPr txBox="1"/>
          <p:nvPr/>
        </p:nvSpPr>
        <p:spPr>
          <a:xfrm>
            <a:off x="3252615" y="1504076"/>
            <a:ext cx="5729624" cy="154869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en-US" altLang="zh-CN" sz="3600" b="1">
                <a:solidFill>
                  <a:schemeClr val="bg1"/>
                </a:solidFill>
                <a:latin typeface="+mn-ea"/>
              </a:rPr>
              <a:t>IOT AND BLOCKCHAIN INTEGRATION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任意多边形 26">
            <a:extLst>
              <a:ext uri="{FF2B5EF4-FFF2-40B4-BE49-F238E27FC236}">
                <a16:creationId xmlns:a16="http://schemas.microsoft.com/office/drawing/2014/main" id="{E8713970-D800-438E-B3FE-B51EF2FB6007}"/>
              </a:ext>
            </a:extLst>
          </p:cNvPr>
          <p:cNvSpPr/>
          <p:nvPr/>
        </p:nvSpPr>
        <p:spPr>
          <a:xfrm>
            <a:off x="3994575" y="4526949"/>
            <a:ext cx="4202849" cy="2508159"/>
          </a:xfrm>
          <a:custGeom>
            <a:avLst/>
            <a:gdLst>
              <a:gd name="connsiteX0" fmla="*/ 2692231 w 5800191"/>
              <a:gd name="connsiteY0" fmla="*/ 62 h 3461414"/>
              <a:gd name="connsiteX1" fmla="*/ 5694143 w 5800191"/>
              <a:gd name="connsiteY1" fmla="*/ 1929330 h 3461414"/>
              <a:gd name="connsiteX2" fmla="*/ 4532113 w 5800191"/>
              <a:gd name="connsiteY2" fmla="*/ 3366971 h 3461414"/>
              <a:gd name="connsiteX3" fmla="*/ 4352581 w 5800191"/>
              <a:gd name="connsiteY3" fmla="*/ 3461414 h 3461414"/>
              <a:gd name="connsiteX4" fmla="*/ 1146300 w 5800191"/>
              <a:gd name="connsiteY4" fmla="*/ 3461414 h 3461414"/>
              <a:gd name="connsiteX5" fmla="*/ 966894 w 5800191"/>
              <a:gd name="connsiteY5" fmla="*/ 3326149 h 3461414"/>
              <a:gd name="connsiteX6" fmla="*/ 3174 w 5800191"/>
              <a:gd name="connsiteY6" fmla="*/ 1988921 h 3461414"/>
              <a:gd name="connsiteX7" fmla="*/ 2692231 w 5800191"/>
              <a:gd name="connsiteY7" fmla="*/ 62 h 346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00191" h="3461414">
                <a:moveTo>
                  <a:pt x="2692231" y="62"/>
                </a:moveTo>
                <a:cubicBezTo>
                  <a:pt x="3640726" y="-9870"/>
                  <a:pt x="5260865" y="1176990"/>
                  <a:pt x="5694143" y="1929330"/>
                </a:cubicBezTo>
                <a:cubicBezTo>
                  <a:pt x="6127421" y="2681670"/>
                  <a:pt x="5131750" y="3057841"/>
                  <a:pt x="4532113" y="3366971"/>
                </a:cubicBezTo>
                <a:lnTo>
                  <a:pt x="4352581" y="3461414"/>
                </a:lnTo>
                <a:lnTo>
                  <a:pt x="1146300" y="3461414"/>
                </a:lnTo>
                <a:lnTo>
                  <a:pt x="966894" y="3326149"/>
                </a:lnTo>
                <a:cubicBezTo>
                  <a:pt x="419295" y="2895579"/>
                  <a:pt x="-42916" y="2367419"/>
                  <a:pt x="3174" y="1988921"/>
                </a:cubicBezTo>
                <a:cubicBezTo>
                  <a:pt x="85112" y="1316036"/>
                  <a:pt x="1743737" y="9994"/>
                  <a:pt x="2692231" y="62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24">
            <a:extLst>
              <a:ext uri="{FF2B5EF4-FFF2-40B4-BE49-F238E27FC236}">
                <a16:creationId xmlns:a16="http://schemas.microsoft.com/office/drawing/2014/main" id="{A1085FC0-E40E-43E2-8B52-35E27E2074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37"/>
          <a:stretch>
            <a:fillRect/>
          </a:stretch>
        </p:blipFill>
        <p:spPr>
          <a:xfrm>
            <a:off x="4211135" y="3941891"/>
            <a:ext cx="3646807" cy="3093217"/>
          </a:xfrm>
          <a:custGeom>
            <a:avLst/>
            <a:gdLst>
              <a:gd name="connsiteX0" fmla="*/ 0 w 5032819"/>
              <a:gd name="connsiteY0" fmla="*/ 0 h 4268830"/>
              <a:gd name="connsiteX1" fmla="*/ 5032819 w 5032819"/>
              <a:gd name="connsiteY1" fmla="*/ 0 h 4268830"/>
              <a:gd name="connsiteX2" fmla="*/ 5032819 w 5032819"/>
              <a:gd name="connsiteY2" fmla="*/ 4268830 h 4268830"/>
              <a:gd name="connsiteX3" fmla="*/ 0 w 5032819"/>
              <a:gd name="connsiteY3" fmla="*/ 4268830 h 42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2819" h="4268830">
                <a:moveTo>
                  <a:pt x="0" y="0"/>
                </a:moveTo>
                <a:lnTo>
                  <a:pt x="5032819" y="0"/>
                </a:lnTo>
                <a:lnTo>
                  <a:pt x="5032819" y="4268830"/>
                </a:lnTo>
                <a:lnTo>
                  <a:pt x="0" y="42688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186290"/>
      </p:ext>
    </p:extLst>
  </p:cSld>
  <p:clrMapOvr>
    <a:masterClrMapping/>
  </p:clrMapOvr>
  <p:transition spd="slow" advClick="0" advTm="673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>
            <a:extLst>
              <a:ext uri="{FF2B5EF4-FFF2-40B4-BE49-F238E27FC236}">
                <a16:creationId xmlns:a16="http://schemas.microsoft.com/office/drawing/2014/main" id="{A2829B6A-3BD8-4DED-B566-904EF92C3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C962DD-7402-4A39-A3BB-37A632F7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60" y="310713"/>
            <a:ext cx="4071454" cy="3771419"/>
          </a:xfrm>
          <a:prstGeom prst="rect">
            <a:avLst/>
          </a:prstGeom>
        </p:spPr>
      </p:pic>
      <p:grpSp>
        <p:nvGrpSpPr>
          <p:cNvPr id="2" name="Nhóm 1">
            <a:extLst>
              <a:ext uri="{FF2B5EF4-FFF2-40B4-BE49-F238E27FC236}">
                <a16:creationId xmlns:a16="http://schemas.microsoft.com/office/drawing/2014/main" id="{E2D77CA1-B238-4C56-8FF1-41392B42C70E}"/>
              </a:ext>
            </a:extLst>
          </p:cNvPr>
          <p:cNvGrpSpPr/>
          <p:nvPr/>
        </p:nvGrpSpPr>
        <p:grpSpPr>
          <a:xfrm>
            <a:off x="6665736" y="-72572"/>
            <a:ext cx="4701076" cy="3952711"/>
            <a:chOff x="475196" y="329521"/>
            <a:chExt cx="4701076" cy="3952711"/>
          </a:xfrm>
        </p:grpSpPr>
        <p:sp>
          <p:nvSpPr>
            <p:cNvPr id="12" name="椭圆 2">
              <a:extLst>
                <a:ext uri="{FF2B5EF4-FFF2-40B4-BE49-F238E27FC236}">
                  <a16:creationId xmlns:a16="http://schemas.microsoft.com/office/drawing/2014/main" id="{C5201212-7128-4177-9F60-A060329AD9E1}"/>
                </a:ext>
              </a:extLst>
            </p:cNvPr>
            <p:cNvSpPr/>
            <p:nvPr/>
          </p:nvSpPr>
          <p:spPr>
            <a:xfrm>
              <a:off x="475196" y="1248127"/>
              <a:ext cx="4503204" cy="3034105"/>
            </a:xfrm>
            <a:custGeom>
              <a:avLst/>
              <a:gdLst>
                <a:gd name="connsiteX0" fmla="*/ 0 w 6675120"/>
                <a:gd name="connsiteY0" fmla="*/ 2484120 h 4968240"/>
                <a:gd name="connsiteX1" fmla="*/ 3337560 w 6675120"/>
                <a:gd name="connsiteY1" fmla="*/ 0 h 4968240"/>
                <a:gd name="connsiteX2" fmla="*/ 6675120 w 6675120"/>
                <a:gd name="connsiteY2" fmla="*/ 2484120 h 4968240"/>
                <a:gd name="connsiteX3" fmla="*/ 3337560 w 6675120"/>
                <a:gd name="connsiteY3" fmla="*/ 4968240 h 4968240"/>
                <a:gd name="connsiteX4" fmla="*/ 0 w 6675120"/>
                <a:gd name="connsiteY4" fmla="*/ 2484120 h 4968240"/>
                <a:gd name="connsiteX0" fmla="*/ 18479 w 6693599"/>
                <a:gd name="connsiteY0" fmla="*/ 3215640 h 5699760"/>
                <a:gd name="connsiteX1" fmla="*/ 4651439 w 6693599"/>
                <a:gd name="connsiteY1" fmla="*/ 0 h 5699760"/>
                <a:gd name="connsiteX2" fmla="*/ 6693599 w 6693599"/>
                <a:gd name="connsiteY2" fmla="*/ 3215640 h 5699760"/>
                <a:gd name="connsiteX3" fmla="*/ 3356039 w 6693599"/>
                <a:gd name="connsiteY3" fmla="*/ 5699760 h 5699760"/>
                <a:gd name="connsiteX4" fmla="*/ 18479 w 6693599"/>
                <a:gd name="connsiteY4" fmla="*/ 3215640 h 5699760"/>
                <a:gd name="connsiteX0" fmla="*/ 13249 w 6459769"/>
                <a:gd name="connsiteY0" fmla="*/ 3216588 h 5701678"/>
                <a:gd name="connsiteX1" fmla="*/ 4646209 w 6459769"/>
                <a:gd name="connsiteY1" fmla="*/ 948 h 5701678"/>
                <a:gd name="connsiteX2" fmla="*/ 6459769 w 6459769"/>
                <a:gd name="connsiteY2" fmla="*/ 2942268 h 5701678"/>
                <a:gd name="connsiteX3" fmla="*/ 3350809 w 6459769"/>
                <a:gd name="connsiteY3" fmla="*/ 5700708 h 5701678"/>
                <a:gd name="connsiteX4" fmla="*/ 13249 w 6459769"/>
                <a:gd name="connsiteY4" fmla="*/ 3216588 h 5701678"/>
                <a:gd name="connsiteX0" fmla="*/ 11172 w 6457692"/>
                <a:gd name="connsiteY0" fmla="*/ 3216588 h 4879431"/>
                <a:gd name="connsiteX1" fmla="*/ 4644132 w 6457692"/>
                <a:gd name="connsiteY1" fmla="*/ 948 h 4879431"/>
                <a:gd name="connsiteX2" fmla="*/ 6457692 w 6457692"/>
                <a:gd name="connsiteY2" fmla="*/ 2942268 h 4879431"/>
                <a:gd name="connsiteX3" fmla="*/ 3440172 w 6457692"/>
                <a:gd name="connsiteY3" fmla="*/ 4877748 h 4879431"/>
                <a:gd name="connsiteX4" fmla="*/ 11172 w 6457692"/>
                <a:gd name="connsiteY4" fmla="*/ 3216588 h 4879431"/>
                <a:gd name="connsiteX0" fmla="*/ 12720 w 6063000"/>
                <a:gd name="connsiteY0" fmla="*/ 3017596 h 4876989"/>
                <a:gd name="connsiteX1" fmla="*/ 4249440 w 6063000"/>
                <a:gd name="connsiteY1" fmla="*/ 76 h 4876989"/>
                <a:gd name="connsiteX2" fmla="*/ 6063000 w 6063000"/>
                <a:gd name="connsiteY2" fmla="*/ 2941396 h 4876989"/>
                <a:gd name="connsiteX3" fmla="*/ 3045480 w 6063000"/>
                <a:gd name="connsiteY3" fmla="*/ 4876876 h 4876989"/>
                <a:gd name="connsiteX4" fmla="*/ 12720 w 6063000"/>
                <a:gd name="connsiteY4" fmla="*/ 3017596 h 4876989"/>
                <a:gd name="connsiteX0" fmla="*/ 20699 w 6070979"/>
                <a:gd name="connsiteY0" fmla="*/ 3017596 h 4878089"/>
                <a:gd name="connsiteX1" fmla="*/ 4257419 w 6070979"/>
                <a:gd name="connsiteY1" fmla="*/ 76 h 4878089"/>
                <a:gd name="connsiteX2" fmla="*/ 6070979 w 6070979"/>
                <a:gd name="connsiteY2" fmla="*/ 2941396 h 4878089"/>
                <a:gd name="connsiteX3" fmla="*/ 3053459 w 6070979"/>
                <a:gd name="connsiteY3" fmla="*/ 4876876 h 4878089"/>
                <a:gd name="connsiteX4" fmla="*/ 20699 w 6070979"/>
                <a:gd name="connsiteY4" fmla="*/ 3017596 h 4878089"/>
                <a:gd name="connsiteX0" fmla="*/ 8819 w 6059099"/>
                <a:gd name="connsiteY0" fmla="*/ 3096069 h 4955447"/>
                <a:gd name="connsiteX1" fmla="*/ 2188140 w 6059099"/>
                <a:gd name="connsiteY1" fmla="*/ 1038041 h 4955447"/>
                <a:gd name="connsiteX2" fmla="*/ 4245539 w 6059099"/>
                <a:gd name="connsiteY2" fmla="*/ 78549 h 4955447"/>
                <a:gd name="connsiteX3" fmla="*/ 6059099 w 6059099"/>
                <a:gd name="connsiteY3" fmla="*/ 3019869 h 4955447"/>
                <a:gd name="connsiteX4" fmla="*/ 3041579 w 6059099"/>
                <a:gd name="connsiteY4" fmla="*/ 4955349 h 4955447"/>
                <a:gd name="connsiteX5" fmla="*/ 8819 w 6059099"/>
                <a:gd name="connsiteY5" fmla="*/ 3096069 h 4955447"/>
                <a:gd name="connsiteX0" fmla="*/ 8819 w 6799008"/>
                <a:gd name="connsiteY0" fmla="*/ 3124394 h 4983772"/>
                <a:gd name="connsiteX1" fmla="*/ 2188140 w 6799008"/>
                <a:gd name="connsiteY1" fmla="*/ 1066366 h 4983772"/>
                <a:gd name="connsiteX2" fmla="*/ 6607739 w 6799008"/>
                <a:gd name="connsiteY2" fmla="*/ 76394 h 4983772"/>
                <a:gd name="connsiteX3" fmla="*/ 6059099 w 6799008"/>
                <a:gd name="connsiteY3" fmla="*/ 3048194 h 4983772"/>
                <a:gd name="connsiteX4" fmla="*/ 3041579 w 6799008"/>
                <a:gd name="connsiteY4" fmla="*/ 4983674 h 4983772"/>
                <a:gd name="connsiteX5" fmla="*/ 8819 w 6799008"/>
                <a:gd name="connsiteY5" fmla="*/ 3124394 h 4983772"/>
                <a:gd name="connsiteX0" fmla="*/ 8819 w 7082133"/>
                <a:gd name="connsiteY0" fmla="*/ 3161162 h 5051029"/>
                <a:gd name="connsiteX1" fmla="*/ 2188140 w 7082133"/>
                <a:gd name="connsiteY1" fmla="*/ 1103134 h 5051029"/>
                <a:gd name="connsiteX2" fmla="*/ 6607739 w 7082133"/>
                <a:gd name="connsiteY2" fmla="*/ 113162 h 5051029"/>
                <a:gd name="connsiteX3" fmla="*/ 6958259 w 7082133"/>
                <a:gd name="connsiteY3" fmla="*/ 3709802 h 5051029"/>
                <a:gd name="connsiteX4" fmla="*/ 3041579 w 7082133"/>
                <a:gd name="connsiteY4" fmla="*/ 5020442 h 5051029"/>
                <a:gd name="connsiteX5" fmla="*/ 8819 w 7082133"/>
                <a:gd name="connsiteY5" fmla="*/ 3161162 h 5051029"/>
                <a:gd name="connsiteX0" fmla="*/ 0 w 7019315"/>
                <a:gd name="connsiteY0" fmla="*/ 3116236 h 5006103"/>
                <a:gd name="connsiteX1" fmla="*/ 3032761 w 7019315"/>
                <a:gd name="connsiteY1" fmla="*/ 1439208 h 5006103"/>
                <a:gd name="connsiteX2" fmla="*/ 6598920 w 7019315"/>
                <a:gd name="connsiteY2" fmla="*/ 68236 h 5006103"/>
                <a:gd name="connsiteX3" fmla="*/ 6949440 w 7019315"/>
                <a:gd name="connsiteY3" fmla="*/ 3664876 h 5006103"/>
                <a:gd name="connsiteX4" fmla="*/ 3032760 w 7019315"/>
                <a:gd name="connsiteY4" fmla="*/ 4975516 h 5006103"/>
                <a:gd name="connsiteX5" fmla="*/ 0 w 7019315"/>
                <a:gd name="connsiteY5" fmla="*/ 3116236 h 5006103"/>
                <a:gd name="connsiteX0" fmla="*/ 0 w 7392946"/>
                <a:gd name="connsiteY0" fmla="*/ 3091247 h 4981114"/>
                <a:gd name="connsiteX1" fmla="*/ 3032761 w 7392946"/>
                <a:gd name="connsiteY1" fmla="*/ 1414219 h 4981114"/>
                <a:gd name="connsiteX2" fmla="*/ 6598920 w 7392946"/>
                <a:gd name="connsiteY2" fmla="*/ 43247 h 4981114"/>
                <a:gd name="connsiteX3" fmla="*/ 6949440 w 7392946"/>
                <a:gd name="connsiteY3" fmla="*/ 3639887 h 4981114"/>
                <a:gd name="connsiteX4" fmla="*/ 3032760 w 7392946"/>
                <a:gd name="connsiteY4" fmla="*/ 4950527 h 4981114"/>
                <a:gd name="connsiteX5" fmla="*/ 0 w 7392946"/>
                <a:gd name="connsiteY5" fmla="*/ 3091247 h 498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2946" h="4981114">
                  <a:moveTo>
                    <a:pt x="0" y="3091247"/>
                  </a:moveTo>
                  <a:cubicBezTo>
                    <a:pt x="0" y="2501862"/>
                    <a:pt x="2326641" y="1917139"/>
                    <a:pt x="3032761" y="1414219"/>
                  </a:cubicBezTo>
                  <a:cubicBezTo>
                    <a:pt x="3738881" y="911299"/>
                    <a:pt x="5046980" y="-236258"/>
                    <a:pt x="6598920" y="43247"/>
                  </a:cubicBezTo>
                  <a:cubicBezTo>
                    <a:pt x="8150860" y="322752"/>
                    <a:pt x="6949440" y="2267945"/>
                    <a:pt x="6949440" y="3639887"/>
                  </a:cubicBezTo>
                  <a:cubicBezTo>
                    <a:pt x="6949440" y="5011829"/>
                    <a:pt x="4191000" y="5041967"/>
                    <a:pt x="3032760" y="4950527"/>
                  </a:cubicBezTo>
                  <a:cubicBezTo>
                    <a:pt x="1874520" y="4859087"/>
                    <a:pt x="0" y="3680632"/>
                    <a:pt x="0" y="3091247"/>
                  </a:cubicBezTo>
                  <a:close/>
                </a:path>
              </a:pathLst>
            </a:custGeom>
            <a:solidFill>
              <a:srgbClr val="91C7F6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">
              <a:extLst>
                <a:ext uri="{FF2B5EF4-FFF2-40B4-BE49-F238E27FC236}">
                  <a16:creationId xmlns:a16="http://schemas.microsoft.com/office/drawing/2014/main" id="{8AEBBDDE-070A-4EA3-B7F4-5E9DF2F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95" y="329521"/>
              <a:ext cx="4548677" cy="3556516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C74372-5B93-4634-B794-E7D854D108A6}"/>
              </a:ext>
            </a:extLst>
          </p:cNvPr>
          <p:cNvGrpSpPr/>
          <p:nvPr/>
        </p:nvGrpSpPr>
        <p:grpSpPr>
          <a:xfrm>
            <a:off x="269741" y="4289691"/>
            <a:ext cx="7257788" cy="1925161"/>
            <a:chOff x="18750" y="399616"/>
            <a:chExt cx="8159163" cy="2252419"/>
          </a:xfrm>
        </p:grpSpPr>
        <p:pic>
          <p:nvPicPr>
            <p:cNvPr id="15" name="图片 4">
              <a:extLst>
                <a:ext uri="{FF2B5EF4-FFF2-40B4-BE49-F238E27FC236}">
                  <a16:creationId xmlns:a16="http://schemas.microsoft.com/office/drawing/2014/main" id="{8F5AE6C7-4D63-4B88-874C-31B3111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0" y="399616"/>
              <a:ext cx="2252419" cy="2252419"/>
            </a:xfrm>
            <a:prstGeom prst="rect">
              <a:avLst/>
            </a:prstGeom>
          </p:spPr>
        </p:pic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DF77FF93-2066-4072-AD98-6A58720CDC89}"/>
                </a:ext>
              </a:extLst>
            </p:cNvPr>
            <p:cNvSpPr txBox="1"/>
            <p:nvPr/>
          </p:nvSpPr>
          <p:spPr>
            <a:xfrm>
              <a:off x="2271169" y="464126"/>
              <a:ext cx="5906744" cy="6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spc="300">
                  <a:solidFill>
                    <a:srgbClr val="47D6F4"/>
                  </a:solidFill>
                  <a:latin typeface="方正兰亭大黑_GBK" panose="02000000000000000000" pitchFamily="2" charset="-122"/>
                  <a:ea typeface="方正兰亭大黑_GBK" panose="02000000000000000000" pitchFamily="2" charset="-122"/>
                </a:rPr>
                <a:t>Internet of Things</a:t>
              </a:r>
              <a:endParaRPr lang="zh-CN" altLang="en-US" sz="3000" b="1" spc="300" dirty="0">
                <a:solidFill>
                  <a:srgbClr val="47D6F4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endParaRPr>
            </a:p>
          </p:txBody>
        </p:sp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35CD597F-BE84-4750-8138-AF2B233FA3D2}"/>
                </a:ext>
              </a:extLst>
            </p:cNvPr>
            <p:cNvSpPr txBox="1"/>
            <p:nvPr/>
          </p:nvSpPr>
          <p:spPr>
            <a:xfrm>
              <a:off x="2445081" y="1057965"/>
              <a:ext cx="4764009" cy="1569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b="1" spc="3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IoT Analytics predicts the global market for Internet of Things is expected to grow 15% from 2019 to $123B in 2021.</a:t>
              </a:r>
              <a:endParaRPr lang="zh-CN" altLang="en-US" sz="1400" b="1" spc="300" dirty="0">
                <a:solidFill>
                  <a:schemeClr val="bg1"/>
                </a:solidFill>
                <a:latin typeface="Tahoma" panose="020B0604030504040204" pitchFamily="34" charset="0"/>
                <a:ea typeface="苹方 细体" panose="020B0200000000000000" pitchFamily="3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18" name="组合 14">
            <a:extLst>
              <a:ext uri="{FF2B5EF4-FFF2-40B4-BE49-F238E27FC236}">
                <a16:creationId xmlns:a16="http://schemas.microsoft.com/office/drawing/2014/main" id="{BFF58D19-FAC9-4526-A7EF-AF19BA81766B}"/>
              </a:ext>
            </a:extLst>
          </p:cNvPr>
          <p:cNvGrpSpPr/>
          <p:nvPr/>
        </p:nvGrpSpPr>
        <p:grpSpPr>
          <a:xfrm>
            <a:off x="7146265" y="4289691"/>
            <a:ext cx="5417899" cy="1925160"/>
            <a:chOff x="853441" y="3472060"/>
            <a:chExt cx="5417899" cy="1925160"/>
          </a:xfrm>
        </p:grpSpPr>
        <p:pic>
          <p:nvPicPr>
            <p:cNvPr id="19" name="图片 10">
              <a:extLst>
                <a:ext uri="{FF2B5EF4-FFF2-40B4-BE49-F238E27FC236}">
                  <a16:creationId xmlns:a16="http://schemas.microsoft.com/office/drawing/2014/main" id="{3A6CB663-5433-4C3D-AE5A-4DCB6DE3C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1" y="3659860"/>
              <a:ext cx="1737360" cy="1737360"/>
            </a:xfrm>
            <a:prstGeom prst="rect">
              <a:avLst/>
            </a:prstGeom>
          </p:spPr>
        </p:pic>
        <p:sp>
          <p:nvSpPr>
            <p:cNvPr id="20" name="文本框 11">
              <a:extLst>
                <a:ext uri="{FF2B5EF4-FFF2-40B4-BE49-F238E27FC236}">
                  <a16:creationId xmlns:a16="http://schemas.microsoft.com/office/drawing/2014/main" id="{F8C7AE6C-EB40-4E2D-AE7F-ED0EF632AA0E}"/>
                </a:ext>
              </a:extLst>
            </p:cNvPr>
            <p:cNvSpPr txBox="1"/>
            <p:nvPr/>
          </p:nvSpPr>
          <p:spPr>
            <a:xfrm>
              <a:off x="2694385" y="3472060"/>
              <a:ext cx="3576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spc="300">
                  <a:solidFill>
                    <a:srgbClr val="47D6F4"/>
                  </a:solidFill>
                  <a:latin typeface="方正兰亭大黑_GBK" panose="02000000000000000000" pitchFamily="2" charset="-122"/>
                  <a:ea typeface="方正兰亭大黑_GBK" panose="02000000000000000000" pitchFamily="2" charset="-122"/>
                </a:rPr>
                <a:t>Blockchain Technology</a:t>
              </a:r>
              <a:endParaRPr lang="zh-CN" altLang="en-US" sz="3000" b="1" spc="300" dirty="0">
                <a:solidFill>
                  <a:srgbClr val="47D6F4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endParaRPr>
            </a:p>
          </p:txBody>
        </p:sp>
        <p:sp>
          <p:nvSpPr>
            <p:cNvPr id="21" name="文本框 12">
              <a:extLst>
                <a:ext uri="{FF2B5EF4-FFF2-40B4-BE49-F238E27FC236}">
                  <a16:creationId xmlns:a16="http://schemas.microsoft.com/office/drawing/2014/main" id="{9B2B44C2-5FC4-4F25-8863-0C42B044EDCD}"/>
                </a:ext>
              </a:extLst>
            </p:cNvPr>
            <p:cNvSpPr txBox="1"/>
            <p:nvPr/>
          </p:nvSpPr>
          <p:spPr>
            <a:xfrm>
              <a:off x="2355138" y="4470261"/>
              <a:ext cx="3779702" cy="69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spc="3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 Young Technology That Could Change Everything</a:t>
              </a:r>
              <a:endParaRPr lang="zh-CN" altLang="en-US" sz="1400" spc="300" dirty="0">
                <a:solidFill>
                  <a:schemeClr val="bg1"/>
                </a:solidFill>
                <a:latin typeface="Tahoma" panose="020B0604030504040204" pitchFamily="34" charset="0"/>
                <a:ea typeface="苹方 细体" panose="020B0200000000000000" pitchFamily="3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43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48"/>
    </mc:Choice>
    <mc:Fallback xmlns="">
      <p:transition spd="slow" advClick="0" advTm="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2D0821D-7D2B-4EB7-9F67-CBCA3CBBA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69"/>
          </a:xfrm>
          <a:prstGeom prst="rect">
            <a:avLst/>
          </a:prstGeom>
        </p:spPr>
      </p:pic>
      <p:sp>
        <p:nvSpPr>
          <p:cNvPr id="66" name="文本框 9">
            <a:extLst>
              <a:ext uri="{FF2B5EF4-FFF2-40B4-BE49-F238E27FC236}">
                <a16:creationId xmlns:a16="http://schemas.microsoft.com/office/drawing/2014/main" id="{D594DBE3-7757-4BFE-B34D-CD0345095B55}"/>
              </a:ext>
            </a:extLst>
          </p:cNvPr>
          <p:cNvSpPr txBox="1"/>
          <p:nvPr/>
        </p:nvSpPr>
        <p:spPr>
          <a:xfrm>
            <a:off x="2009832" y="146644"/>
            <a:ext cx="8172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spc="300">
                <a:solidFill>
                  <a:srgbClr val="47D6F4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IoT Blockchain in many use cases</a:t>
            </a:r>
            <a:endParaRPr lang="zh-CN" altLang="en-US" sz="3000" b="1" spc="300" dirty="0">
              <a:solidFill>
                <a:srgbClr val="47D6F4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17410" name="Picture 2" descr="The Power of Blockchain Paired with the Internet of Things">
            <a:extLst>
              <a:ext uri="{FF2B5EF4-FFF2-40B4-BE49-F238E27FC236}">
                <a16:creationId xmlns:a16="http://schemas.microsoft.com/office/drawing/2014/main" id="{5D59ED3B-300C-4AF3-92B1-4D2080AA5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70" y="700642"/>
            <a:ext cx="8369798" cy="565049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306032"/>
      </p:ext>
    </p:extLst>
  </p:cSld>
  <p:clrMapOvr>
    <a:masterClrMapping/>
  </p:clrMapOvr>
  <p:transition spd="slow" advClick="0" advTm="810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5">
            <a:extLst>
              <a:ext uri="{FF2B5EF4-FFF2-40B4-BE49-F238E27FC236}">
                <a16:creationId xmlns:a16="http://schemas.microsoft.com/office/drawing/2014/main" id="{E389F9FE-0AF9-4248-9514-3A5A67A439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69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5F9EB14F-A6F7-42EA-9ACC-C14049F9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206"/>
            <a:ext cx="7827818" cy="36287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D8D8D8-55FA-4E4D-BD6E-5C3A50E154BF}"/>
              </a:ext>
            </a:extLst>
          </p:cNvPr>
          <p:cNvSpPr txBox="1"/>
          <p:nvPr/>
        </p:nvSpPr>
        <p:spPr>
          <a:xfrm>
            <a:off x="6691745" y="964062"/>
            <a:ext cx="4918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spc="300">
                <a:solidFill>
                  <a:srgbClr val="47D6F4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IoT Blockchain in food supply chain</a:t>
            </a:r>
            <a:endParaRPr lang="zh-CN" altLang="en-US" sz="3000" b="1" spc="300" dirty="0">
              <a:solidFill>
                <a:srgbClr val="47D6F4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5CB1471D-D26B-46C9-B11B-FBFF7D037948}"/>
              </a:ext>
            </a:extLst>
          </p:cNvPr>
          <p:cNvSpPr txBox="1"/>
          <p:nvPr/>
        </p:nvSpPr>
        <p:spPr>
          <a:xfrm>
            <a:off x="7994073" y="3991908"/>
            <a:ext cx="4197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spc="300">
                <a:solidFill>
                  <a:srgbClr val="47D6F4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IoT Blockchain in  the agricultural  supply chain</a:t>
            </a:r>
            <a:endParaRPr lang="zh-CN" altLang="en-US" sz="3000" b="1" spc="300" dirty="0">
              <a:solidFill>
                <a:srgbClr val="47D6F4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61A464F0-1D44-4C3C-9350-EEA47835F40C}"/>
              </a:ext>
            </a:extLst>
          </p:cNvPr>
          <p:cNvSpPr/>
          <p:nvPr/>
        </p:nvSpPr>
        <p:spPr>
          <a:xfrm>
            <a:off x="1" y="0"/>
            <a:ext cx="6276108" cy="3229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8" name="Picture 4" descr="Image result for iot and blockchain in logistics">
            <a:extLst>
              <a:ext uri="{FF2B5EF4-FFF2-40B4-BE49-F238E27FC236}">
                <a16:creationId xmlns:a16="http://schemas.microsoft.com/office/drawing/2014/main" id="{10D10AAD-5EA4-4ACA-9CCB-8894B9C9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4"/>
            <a:ext cx="6276109" cy="334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76299"/>
      </p:ext>
    </p:extLst>
  </p:cSld>
  <p:clrMapOvr>
    <a:masterClrMapping/>
  </p:clrMapOvr>
  <p:transition spd="slow" advClick="0" advTm="8261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5093827-B47C-49A8-8259-ABBD7E9C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4383FC6-E45D-4FAE-B6B5-0141191D5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A7697F39-DB4D-45C5-BFCB-660BADFB23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69"/>
          </a:xfrm>
          <a:prstGeom prst="rect">
            <a:avLst/>
          </a:prstGeom>
        </p:spPr>
      </p:pic>
      <p:pic>
        <p:nvPicPr>
          <p:cNvPr id="19460" name="Picture 4" descr="https://www.globaltranz.com/wp-content/uploads/2018/05/how-blockchain-works-globaltranz.png">
            <a:extLst>
              <a:ext uri="{FF2B5EF4-FFF2-40B4-BE49-F238E27FC236}">
                <a16:creationId xmlns:a16="http://schemas.microsoft.com/office/drawing/2014/main" id="{80136083-90BF-4BE2-B861-EDF5C1CB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673"/>
            <a:ext cx="12192000" cy="56942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43526C2B-2445-48C0-8560-648E9DEC9F77}"/>
              </a:ext>
            </a:extLst>
          </p:cNvPr>
          <p:cNvSpPr txBox="1"/>
          <p:nvPr/>
        </p:nvSpPr>
        <p:spPr>
          <a:xfrm>
            <a:off x="568959" y="6139728"/>
            <a:ext cx="8172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spc="300">
                <a:solidFill>
                  <a:srgbClr val="47D6F4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IoT Blockchain in LOGISTICS</a:t>
            </a:r>
            <a:endParaRPr lang="zh-CN" altLang="en-US" sz="3000" b="1" spc="300" dirty="0">
              <a:solidFill>
                <a:srgbClr val="47D6F4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155514"/>
      </p:ext>
    </p:extLst>
  </p:cSld>
  <p:clrMapOvr>
    <a:masterClrMapping/>
  </p:clrMapOvr>
  <p:transition spd="slow" advClick="0" advTm="9562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978" y="0"/>
            <a:ext cx="10214042" cy="6858000"/>
          </a:xfrm>
        </p:spPr>
      </p:pic>
      <p:sp>
        <p:nvSpPr>
          <p:cNvPr id="20" name="矩形 19"/>
          <p:cNvSpPr/>
          <p:nvPr/>
        </p:nvSpPr>
        <p:spPr>
          <a:xfrm>
            <a:off x="1" y="-13855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</a:t>
            </a:r>
            <a:endParaRPr kumimoji="0" lang="zh-CN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3428" y="2724834"/>
            <a:ext cx="663995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TECHNICAL ARCHITECTURE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63429" y="3467100"/>
            <a:ext cx="5172671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Introduce about</a:t>
            </a:r>
            <a:r>
              <a:rPr kumimoji="0" lang="en-US" altLang="zh-CN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some frameworks, how to build a basic DApp (blockchain technology) and apply it to Logistics system.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2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martfactoryvn.com/wp-content/uploads/2019/03/blockchain-embeded.jpg">
            <a:extLst>
              <a:ext uri="{FF2B5EF4-FFF2-40B4-BE49-F238E27FC236}">
                <a16:creationId xmlns:a16="http://schemas.microsoft.com/office/drawing/2014/main" id="{EAB28E6D-77FA-4B4E-8C0E-2B9590165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8"/>
          <a:stretch/>
        </p:blipFill>
        <p:spPr bwMode="auto">
          <a:xfrm>
            <a:off x="1591669" y="1136557"/>
            <a:ext cx="8799240" cy="41558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5">
            <a:extLst>
              <a:ext uri="{FF2B5EF4-FFF2-40B4-BE49-F238E27FC236}">
                <a16:creationId xmlns:a16="http://schemas.microsoft.com/office/drawing/2014/main" id="{92B480C8-4DFC-4FE0-BF6F-1CC67ED74338}"/>
              </a:ext>
            </a:extLst>
          </p:cNvPr>
          <p:cNvSpPr txBox="1"/>
          <p:nvPr/>
        </p:nvSpPr>
        <p:spPr>
          <a:xfrm>
            <a:off x="848847" y="255003"/>
            <a:ext cx="954206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IoT devices to be used as </a:t>
            </a:r>
            <a:r>
              <a:rPr lang="en-US" altLang="zh-CN" sz="2800" b="1">
                <a:solidFill>
                  <a:srgbClr val="16A085"/>
                </a:solidFill>
                <a:latin typeface="+mn-ea"/>
              </a:rPr>
              <a:t>blockchain components</a:t>
            </a:r>
            <a:endParaRPr lang="zh-CN" altLang="en-US" sz="2800" b="1" dirty="0">
              <a:solidFill>
                <a:srgbClr val="16A085"/>
              </a:solidFill>
              <a:latin typeface="+mn-ea"/>
            </a:endParaRPr>
          </a:p>
        </p:txBody>
      </p:sp>
      <p:sp>
        <p:nvSpPr>
          <p:cNvPr id="6" name="任意多边形: 形状 27">
            <a:extLst>
              <a:ext uri="{FF2B5EF4-FFF2-40B4-BE49-F238E27FC236}">
                <a16:creationId xmlns:a16="http://schemas.microsoft.com/office/drawing/2014/main" id="{52877046-5725-4EF2-B013-F0FC20730C08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87527"/>
      </p:ext>
    </p:extLst>
  </p:cSld>
  <p:clrMapOvr>
    <a:masterClrMapping/>
  </p:clrMapOvr>
  <p:transition spd="slow" advClick="0" advTm="8300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3A8495B2-4328-449E-BA3D-E218C15DD06E}"/>
              </a:ext>
            </a:extLst>
          </p:cNvPr>
          <p:cNvCxnSpPr>
            <a:cxnSpLocks/>
          </p:cNvCxnSpPr>
          <p:nvPr/>
        </p:nvCxnSpPr>
        <p:spPr>
          <a:xfrm flipV="1">
            <a:off x="16880" y="3298417"/>
            <a:ext cx="1354993" cy="1401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Nhóm 1">
            <a:extLst>
              <a:ext uri="{FF2B5EF4-FFF2-40B4-BE49-F238E27FC236}">
                <a16:creationId xmlns:a16="http://schemas.microsoft.com/office/drawing/2014/main" id="{7010AF27-291D-41AA-B3DB-C12D05B39B69}"/>
              </a:ext>
            </a:extLst>
          </p:cNvPr>
          <p:cNvGrpSpPr/>
          <p:nvPr/>
        </p:nvGrpSpPr>
        <p:grpSpPr>
          <a:xfrm>
            <a:off x="129525" y="-117718"/>
            <a:ext cx="12187771" cy="6814531"/>
            <a:chOff x="129525" y="-117718"/>
            <a:chExt cx="12187771" cy="6814531"/>
          </a:xfrm>
        </p:grpSpPr>
        <p:sp>
          <p:nvSpPr>
            <p:cNvPr id="30" name="Freeform 83">
              <a:extLst>
                <a:ext uri="{FF2B5EF4-FFF2-40B4-BE49-F238E27FC236}">
                  <a16:creationId xmlns:a16="http://schemas.microsoft.com/office/drawing/2014/main" id="{2D08D768-3D50-4E77-A022-2EFF48B24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4445" y="468399"/>
              <a:ext cx="365075" cy="547613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E76BEB36-A66F-470C-A72C-28804BE8F7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437" y="274197"/>
              <a:ext cx="463422" cy="498578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4" name="Group 87">
              <a:extLst>
                <a:ext uri="{FF2B5EF4-FFF2-40B4-BE49-F238E27FC236}">
                  <a16:creationId xmlns:a16="http://schemas.microsoft.com/office/drawing/2014/main" id="{F9C56F6F-2E39-4666-B023-536F89E87DF4}"/>
                </a:ext>
              </a:extLst>
            </p:cNvPr>
            <p:cNvGrpSpPr/>
            <p:nvPr/>
          </p:nvGrpSpPr>
          <p:grpSpPr>
            <a:xfrm rot="16200000">
              <a:off x="1314290" y="1579902"/>
              <a:ext cx="2827419" cy="2827418"/>
              <a:chOff x="2965298" y="2181091"/>
              <a:chExt cx="3213404" cy="3213402"/>
            </a:xfrm>
            <a:solidFill>
              <a:srgbClr val="FF3737"/>
            </a:solidFill>
          </p:grpSpPr>
          <p:sp>
            <p:nvSpPr>
              <p:cNvPr id="35" name="Block Arc 61">
                <a:extLst>
                  <a:ext uri="{FF2B5EF4-FFF2-40B4-BE49-F238E27FC236}">
                    <a16:creationId xmlns:a16="http://schemas.microsoft.com/office/drawing/2014/main" id="{9FCCFFF6-8F8B-43B3-B0B3-D13390BCF6AB}"/>
                  </a:ext>
                </a:extLst>
              </p:cNvPr>
              <p:cNvSpPr/>
              <p:nvPr/>
            </p:nvSpPr>
            <p:spPr>
              <a:xfrm>
                <a:off x="2965298" y="2181091"/>
                <a:ext cx="3213404" cy="3213402"/>
              </a:xfrm>
              <a:prstGeom prst="blockArc">
                <a:avLst>
                  <a:gd name="adj1" fmla="val 10800000"/>
                  <a:gd name="adj2" fmla="val 16200004"/>
                  <a:gd name="adj3" fmla="val 2113"/>
                </a:avLst>
              </a:prstGeom>
              <a:grp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Block Arc 65">
                <a:extLst>
                  <a:ext uri="{FF2B5EF4-FFF2-40B4-BE49-F238E27FC236}">
                    <a16:creationId xmlns:a16="http://schemas.microsoft.com/office/drawing/2014/main" id="{F313B9B0-8E71-4DE9-89DC-D31B6058308B}"/>
                  </a:ext>
                </a:extLst>
              </p:cNvPr>
              <p:cNvSpPr/>
              <p:nvPr/>
            </p:nvSpPr>
            <p:spPr>
              <a:xfrm>
                <a:off x="2965298" y="2181091"/>
                <a:ext cx="3213404" cy="3213402"/>
              </a:xfrm>
              <a:prstGeom prst="blockArc">
                <a:avLst>
                  <a:gd name="adj1" fmla="val 16200000"/>
                  <a:gd name="adj2" fmla="val 21589317"/>
                  <a:gd name="adj3" fmla="val 2281"/>
                </a:avLst>
              </a:prstGeom>
              <a:grp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37" name="Group 70">
              <a:extLst>
                <a:ext uri="{FF2B5EF4-FFF2-40B4-BE49-F238E27FC236}">
                  <a16:creationId xmlns:a16="http://schemas.microsoft.com/office/drawing/2014/main" id="{19ED1A40-D270-47EB-9BD2-815189F3A2E0}"/>
                </a:ext>
              </a:extLst>
            </p:cNvPr>
            <p:cNvGrpSpPr/>
            <p:nvPr/>
          </p:nvGrpSpPr>
          <p:grpSpPr>
            <a:xfrm rot="10800000">
              <a:off x="1690590" y="1863741"/>
              <a:ext cx="2081026" cy="2081022"/>
              <a:chOff x="3353092" y="3067546"/>
              <a:chExt cx="2410946" cy="2410942"/>
            </a:xfrm>
          </p:grpSpPr>
          <p:sp>
            <p:nvSpPr>
              <p:cNvPr id="38" name="Chord 88">
                <a:extLst>
                  <a:ext uri="{FF2B5EF4-FFF2-40B4-BE49-F238E27FC236}">
                    <a16:creationId xmlns:a16="http://schemas.microsoft.com/office/drawing/2014/main" id="{7285C650-E80F-44D1-A18C-CBA73BC9DB04}"/>
                  </a:ext>
                </a:extLst>
              </p:cNvPr>
              <p:cNvSpPr/>
              <p:nvPr/>
            </p:nvSpPr>
            <p:spPr>
              <a:xfrm>
                <a:off x="3353092" y="3067546"/>
                <a:ext cx="2410946" cy="2410942"/>
              </a:xfrm>
              <a:prstGeom prst="chord">
                <a:avLst>
                  <a:gd name="adj1" fmla="val 10841139"/>
                  <a:gd name="adj2" fmla="val 2155198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1693" tIns="301693" rIns="301693" bIns="301693" numCol="1" spcCol="1270" anchor="b" anchorCtr="0">
                <a:noAutofit/>
              </a:bodyPr>
              <a:lstStyle/>
              <a:p>
                <a:pPr algn="ctr" defTabSz="171869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7200" dirty="0"/>
              </a:p>
            </p:txBody>
          </p:sp>
          <p:grpSp>
            <p:nvGrpSpPr>
              <p:cNvPr id="39" name="Group 60">
                <a:extLst>
                  <a:ext uri="{FF2B5EF4-FFF2-40B4-BE49-F238E27FC236}">
                    <a16:creationId xmlns:a16="http://schemas.microsoft.com/office/drawing/2014/main" id="{6EFC15B4-D30C-4EFE-BD82-55D9EA3FD641}"/>
                  </a:ext>
                </a:extLst>
              </p:cNvPr>
              <p:cNvGrpSpPr/>
              <p:nvPr/>
            </p:nvGrpSpPr>
            <p:grpSpPr>
              <a:xfrm>
                <a:off x="4202906" y="3436597"/>
                <a:ext cx="738188" cy="187008"/>
                <a:chOff x="990600" y="4300538"/>
                <a:chExt cx="357188" cy="90488"/>
              </a:xfrm>
              <a:solidFill>
                <a:schemeClr val="bg1"/>
              </a:solidFill>
            </p:grpSpPr>
            <p:sp>
              <p:nvSpPr>
                <p:cNvPr id="40" name="Freeform 5">
                  <a:extLst>
                    <a:ext uri="{FF2B5EF4-FFF2-40B4-BE49-F238E27FC236}">
                      <a16:creationId xmlns:a16="http://schemas.microsoft.com/office/drawing/2014/main" id="{762BE8BE-548E-4027-8D49-1C52026E99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68388" y="4351338"/>
                  <a:ext cx="34925" cy="31750"/>
                </a:xfrm>
                <a:custGeom>
                  <a:avLst/>
                  <a:gdLst/>
                  <a:ahLst/>
                  <a:cxnLst>
                    <a:cxn ang="0">
                      <a:pos x="8" y="15"/>
                    </a:cxn>
                    <a:cxn ang="0">
                      <a:pos x="16" y="8"/>
                    </a:cxn>
                    <a:cxn ang="0">
                      <a:pos x="8" y="0"/>
                    </a:cxn>
                    <a:cxn ang="0">
                      <a:pos x="0" y="8"/>
                    </a:cxn>
                    <a:cxn ang="0">
                      <a:pos x="8" y="15"/>
                    </a:cxn>
                    <a:cxn ang="0">
                      <a:pos x="8" y="15"/>
                    </a:cxn>
                    <a:cxn ang="0">
                      <a:pos x="8" y="15"/>
                    </a:cxn>
                  </a:cxnLst>
                  <a:rect l="0" t="0" r="r" b="b"/>
                  <a:pathLst>
                    <a:path w="16" h="15">
                      <a:moveTo>
                        <a:pt x="8" y="15"/>
                      </a:moveTo>
                      <a:cubicBezTo>
                        <a:pt x="12" y="15"/>
                        <a:pt x="16" y="12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2"/>
                        <a:pt x="3" y="15"/>
                        <a:pt x="8" y="15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5"/>
                        <a:pt x="8" y="15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DE797412-C831-4B10-AA87-C8A774A8BC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5063" y="4300538"/>
                  <a:ext cx="58738" cy="53975"/>
                </a:xfrm>
                <a:custGeom>
                  <a:avLst/>
                  <a:gdLst/>
                  <a:ahLst/>
                  <a:cxnLst>
                    <a:cxn ang="0">
                      <a:pos x="28" y="13"/>
                    </a:cxn>
                    <a:cxn ang="0">
                      <a:pos x="14" y="26"/>
                    </a:cxn>
                    <a:cxn ang="0">
                      <a:pos x="0" y="13"/>
                    </a:cxn>
                    <a:cxn ang="0">
                      <a:pos x="14" y="0"/>
                    </a:cxn>
                    <a:cxn ang="0">
                      <a:pos x="28" y="13"/>
                    </a:cxn>
                    <a:cxn ang="0">
                      <a:pos x="28" y="13"/>
                    </a:cxn>
                    <a:cxn ang="0">
                      <a:pos x="28" y="13"/>
                    </a:cxn>
                  </a:cxnLst>
                  <a:rect l="0" t="0" r="r" b="b"/>
                  <a:pathLst>
                    <a:path w="28" h="26">
                      <a:moveTo>
                        <a:pt x="28" y="13"/>
                      </a:moveTo>
                      <a:cubicBezTo>
                        <a:pt x="28" y="20"/>
                        <a:pt x="22" y="26"/>
                        <a:pt x="14" y="26"/>
                      </a:cubicBezTo>
                      <a:cubicBezTo>
                        <a:pt x="7" y="26"/>
                        <a:pt x="0" y="20"/>
                        <a:pt x="0" y="13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8" y="6"/>
                        <a:pt x="28" y="13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8" y="13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2" name="Freeform 7">
                  <a:extLst>
                    <a:ext uri="{FF2B5EF4-FFF2-40B4-BE49-F238E27FC236}">
                      <a16:creationId xmlns:a16="http://schemas.microsoft.com/office/drawing/2014/main" id="{7F123F97-10EE-49E8-9320-AB6B19BD17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3488" y="4352925"/>
                  <a:ext cx="34925" cy="31750"/>
                </a:xfrm>
                <a:custGeom>
                  <a:avLst/>
                  <a:gdLst/>
                  <a:ahLst/>
                  <a:cxnLst>
                    <a:cxn ang="0">
                      <a:pos x="16" y="7"/>
                    </a:cxn>
                    <a:cxn ang="0">
                      <a:pos x="8" y="15"/>
                    </a:cxn>
                    <a:cxn ang="0">
                      <a:pos x="0" y="7"/>
                    </a:cxn>
                    <a:cxn ang="0">
                      <a:pos x="8" y="0"/>
                    </a:cxn>
                    <a:cxn ang="0">
                      <a:pos x="16" y="7"/>
                    </a:cxn>
                    <a:cxn ang="0">
                      <a:pos x="16" y="7"/>
                    </a:cxn>
                    <a:cxn ang="0">
                      <a:pos x="16" y="7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6" y="11"/>
                        <a:pt x="12" y="15"/>
                        <a:pt x="8" y="15"/>
                      </a:cubicBezTo>
                      <a:cubicBezTo>
                        <a:pt x="3" y="15"/>
                        <a:pt x="0" y="11"/>
                        <a:pt x="0" y="7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24E16C5D-09F5-471F-86AC-49DB7FC560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87463" y="4335463"/>
                  <a:ext cx="60325" cy="53975"/>
                </a:xfrm>
                <a:custGeom>
                  <a:avLst/>
                  <a:gdLst/>
                  <a:ahLst/>
                  <a:cxnLst>
                    <a:cxn ang="0">
                      <a:pos x="29" y="13"/>
                    </a:cxn>
                    <a:cxn ang="0">
                      <a:pos x="14" y="25"/>
                    </a:cxn>
                    <a:cxn ang="0">
                      <a:pos x="0" y="13"/>
                    </a:cxn>
                    <a:cxn ang="0">
                      <a:pos x="14" y="0"/>
                    </a:cxn>
                    <a:cxn ang="0">
                      <a:pos x="29" y="13"/>
                    </a:cxn>
                    <a:cxn ang="0">
                      <a:pos x="29" y="13"/>
                    </a:cxn>
                    <a:cxn ang="0">
                      <a:pos x="29" y="13"/>
                    </a:cxn>
                  </a:cxnLst>
                  <a:rect l="0" t="0" r="r" b="b"/>
                  <a:pathLst>
                    <a:path w="29" h="25">
                      <a:moveTo>
                        <a:pt x="29" y="13"/>
                      </a:moveTo>
                      <a:cubicBezTo>
                        <a:pt x="29" y="20"/>
                        <a:pt x="22" y="25"/>
                        <a:pt x="14" y="25"/>
                      </a:cubicBezTo>
                      <a:cubicBezTo>
                        <a:pt x="7" y="25"/>
                        <a:pt x="0" y="20"/>
                        <a:pt x="0" y="13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9" y="6"/>
                        <a:pt x="29" y="13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3"/>
                        <a:pt x="29" y="13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AA1A0912-01FC-416F-8D75-0A3D0D8ACD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0600" y="4335463"/>
                  <a:ext cx="58738" cy="55563"/>
                </a:xfrm>
                <a:custGeom>
                  <a:avLst/>
                  <a:gdLst/>
                  <a:ahLst/>
                  <a:cxnLst>
                    <a:cxn ang="0">
                      <a:pos x="28" y="13"/>
                    </a:cxn>
                    <a:cxn ang="0">
                      <a:pos x="14" y="0"/>
                    </a:cxn>
                    <a:cxn ang="0">
                      <a:pos x="0" y="13"/>
                    </a:cxn>
                    <a:cxn ang="0">
                      <a:pos x="14" y="26"/>
                    </a:cxn>
                    <a:cxn ang="0">
                      <a:pos x="28" y="13"/>
                    </a:cxn>
                    <a:cxn ang="0">
                      <a:pos x="28" y="13"/>
                    </a:cxn>
                    <a:cxn ang="0">
                      <a:pos x="28" y="13"/>
                    </a:cxn>
                  </a:cxnLst>
                  <a:rect l="0" t="0" r="r" b="b"/>
                  <a:pathLst>
                    <a:path w="28" h="26">
                      <a:moveTo>
                        <a:pt x="28" y="13"/>
                      </a:moveTo>
                      <a:cubicBezTo>
                        <a:pt x="28" y="6"/>
                        <a:pt x="22" y="0"/>
                        <a:pt x="14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4" y="26"/>
                      </a:cubicBezTo>
                      <a:cubicBezTo>
                        <a:pt x="22" y="26"/>
                        <a:pt x="28" y="20"/>
                        <a:pt x="28" y="13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8" y="13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10244" name="Picture 4" descr="Image result for lazada png">
              <a:extLst>
                <a:ext uri="{FF2B5EF4-FFF2-40B4-BE49-F238E27FC236}">
                  <a16:creationId xmlns:a16="http://schemas.microsoft.com/office/drawing/2014/main" id="{719A42CA-92BB-466C-ACBD-E249C8D86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271" y="2214610"/>
              <a:ext cx="1165413" cy="1168181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Image result for shopee logo png">
              <a:extLst>
                <a:ext uri="{FF2B5EF4-FFF2-40B4-BE49-F238E27FC236}">
                  <a16:creationId xmlns:a16="http://schemas.microsoft.com/office/drawing/2014/main" id="{D06CD61F-109A-4AAF-B18B-D698A6A4B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347" y="2993611"/>
              <a:ext cx="872338" cy="87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Related image">
              <a:extLst>
                <a:ext uri="{FF2B5EF4-FFF2-40B4-BE49-F238E27FC236}">
                  <a16:creationId xmlns:a16="http://schemas.microsoft.com/office/drawing/2014/main" id="{599B938C-27FF-4447-B16A-30A61A3A49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7" t="18271" r="34875" b="19393"/>
            <a:stretch/>
          </p:blipFill>
          <p:spPr bwMode="auto">
            <a:xfrm>
              <a:off x="2675610" y="2428574"/>
              <a:ext cx="932649" cy="972446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Group 39">
              <a:extLst>
                <a:ext uri="{FF2B5EF4-FFF2-40B4-BE49-F238E27FC236}">
                  <a16:creationId xmlns:a16="http://schemas.microsoft.com/office/drawing/2014/main" id="{553A7F6D-4053-496D-A434-F9728AF25EE6}"/>
                </a:ext>
              </a:extLst>
            </p:cNvPr>
            <p:cNvGrpSpPr/>
            <p:nvPr/>
          </p:nvGrpSpPr>
          <p:grpSpPr>
            <a:xfrm>
              <a:off x="317757" y="1992478"/>
              <a:ext cx="713916" cy="713916"/>
              <a:chOff x="2826133" y="2269320"/>
              <a:chExt cx="788112" cy="788112"/>
            </a:xfrm>
          </p:grpSpPr>
          <p:sp>
            <p:nvSpPr>
              <p:cNvPr id="52" name="Oval 86">
                <a:extLst>
                  <a:ext uri="{FF2B5EF4-FFF2-40B4-BE49-F238E27FC236}">
                    <a16:creationId xmlns:a16="http://schemas.microsoft.com/office/drawing/2014/main" id="{557C3D00-B373-4C76-9095-6445E477D1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6133" y="2269320"/>
                <a:ext cx="788112" cy="788112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18530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867" b="1" dirty="0"/>
              </a:p>
            </p:txBody>
          </p:sp>
          <p:sp>
            <p:nvSpPr>
              <p:cNvPr id="53" name="Freeform 178">
                <a:extLst>
                  <a:ext uri="{FF2B5EF4-FFF2-40B4-BE49-F238E27FC236}">
                    <a16:creationId xmlns:a16="http://schemas.microsoft.com/office/drawing/2014/main" id="{4749BF32-10C3-4925-BDBB-39768CF92C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49403" y="2534747"/>
                <a:ext cx="341572" cy="257258"/>
              </a:xfrm>
              <a:custGeom>
                <a:avLst/>
                <a:gdLst/>
                <a:ahLst/>
                <a:cxnLst>
                  <a:cxn ang="0">
                    <a:pos x="158" y="119"/>
                  </a:cxn>
                  <a:cxn ang="0">
                    <a:pos x="0" y="119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08"/>
                  </a:cxn>
                  <a:cxn ang="0">
                    <a:pos x="158" y="108"/>
                  </a:cxn>
                  <a:cxn ang="0">
                    <a:pos x="158" y="119"/>
                  </a:cxn>
                  <a:cxn ang="0">
                    <a:pos x="50" y="99"/>
                  </a:cxn>
                  <a:cxn ang="0">
                    <a:pos x="29" y="99"/>
                  </a:cxn>
                  <a:cxn ang="0">
                    <a:pos x="29" y="60"/>
                  </a:cxn>
                  <a:cxn ang="0">
                    <a:pos x="50" y="60"/>
                  </a:cxn>
                  <a:cxn ang="0">
                    <a:pos x="50" y="99"/>
                  </a:cxn>
                  <a:cxn ang="0">
                    <a:pos x="78" y="99"/>
                  </a:cxn>
                  <a:cxn ang="0">
                    <a:pos x="59" y="99"/>
                  </a:cxn>
                  <a:cxn ang="0">
                    <a:pos x="59" y="19"/>
                  </a:cxn>
                  <a:cxn ang="0">
                    <a:pos x="78" y="19"/>
                  </a:cxn>
                  <a:cxn ang="0">
                    <a:pos x="78" y="99"/>
                  </a:cxn>
                  <a:cxn ang="0">
                    <a:pos x="109" y="99"/>
                  </a:cxn>
                  <a:cxn ang="0">
                    <a:pos x="89" y="99"/>
                  </a:cxn>
                  <a:cxn ang="0">
                    <a:pos x="89" y="39"/>
                  </a:cxn>
                  <a:cxn ang="0">
                    <a:pos x="109" y="39"/>
                  </a:cxn>
                  <a:cxn ang="0">
                    <a:pos x="109" y="99"/>
                  </a:cxn>
                  <a:cxn ang="0">
                    <a:pos x="139" y="99"/>
                  </a:cxn>
                  <a:cxn ang="0">
                    <a:pos x="119" y="99"/>
                  </a:cxn>
                  <a:cxn ang="0">
                    <a:pos x="119" y="11"/>
                  </a:cxn>
                  <a:cxn ang="0">
                    <a:pos x="139" y="11"/>
                  </a:cxn>
                  <a:cxn ang="0">
                    <a:pos x="139" y="99"/>
                  </a:cxn>
                </a:cxnLst>
                <a:rect l="0" t="0" r="r" b="b"/>
                <a:pathLst>
                  <a:path w="158" h="119">
                    <a:moveTo>
                      <a:pt x="158" y="119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08"/>
                    </a:lnTo>
                    <a:lnTo>
                      <a:pt x="158" y="108"/>
                    </a:lnTo>
                    <a:lnTo>
                      <a:pt x="158" y="119"/>
                    </a:lnTo>
                    <a:close/>
                    <a:moveTo>
                      <a:pt x="50" y="99"/>
                    </a:moveTo>
                    <a:lnTo>
                      <a:pt x="29" y="99"/>
                    </a:lnTo>
                    <a:lnTo>
                      <a:pt x="29" y="60"/>
                    </a:lnTo>
                    <a:lnTo>
                      <a:pt x="50" y="60"/>
                    </a:lnTo>
                    <a:lnTo>
                      <a:pt x="50" y="99"/>
                    </a:lnTo>
                    <a:close/>
                    <a:moveTo>
                      <a:pt x="78" y="99"/>
                    </a:moveTo>
                    <a:lnTo>
                      <a:pt x="59" y="99"/>
                    </a:lnTo>
                    <a:lnTo>
                      <a:pt x="59" y="19"/>
                    </a:lnTo>
                    <a:lnTo>
                      <a:pt x="78" y="19"/>
                    </a:lnTo>
                    <a:lnTo>
                      <a:pt x="78" y="99"/>
                    </a:lnTo>
                    <a:close/>
                    <a:moveTo>
                      <a:pt x="109" y="99"/>
                    </a:moveTo>
                    <a:lnTo>
                      <a:pt x="89" y="99"/>
                    </a:lnTo>
                    <a:lnTo>
                      <a:pt x="89" y="39"/>
                    </a:lnTo>
                    <a:lnTo>
                      <a:pt x="109" y="39"/>
                    </a:lnTo>
                    <a:lnTo>
                      <a:pt x="109" y="99"/>
                    </a:lnTo>
                    <a:close/>
                    <a:moveTo>
                      <a:pt x="139" y="99"/>
                    </a:moveTo>
                    <a:lnTo>
                      <a:pt x="119" y="99"/>
                    </a:lnTo>
                    <a:lnTo>
                      <a:pt x="119" y="11"/>
                    </a:lnTo>
                    <a:lnTo>
                      <a:pt x="139" y="11"/>
                    </a:lnTo>
                    <a:lnTo>
                      <a:pt x="139" y="9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EC689F28-D36A-41D9-BA0F-C77810F402AA}"/>
                </a:ext>
              </a:extLst>
            </p:cNvPr>
            <p:cNvGrpSpPr/>
            <p:nvPr/>
          </p:nvGrpSpPr>
          <p:grpSpPr>
            <a:xfrm>
              <a:off x="5386514" y="3201324"/>
              <a:ext cx="1483755" cy="1483755"/>
              <a:chOff x="5206746" y="1933337"/>
              <a:chExt cx="1763576" cy="1763576"/>
            </a:xfrm>
          </p:grpSpPr>
          <p:pic>
            <p:nvPicPr>
              <p:cNvPr id="55" name="Picture 6" descr="Image result for raspberry pi 3 b+ png">
                <a:extLst>
                  <a:ext uri="{FF2B5EF4-FFF2-40B4-BE49-F238E27FC236}">
                    <a16:creationId xmlns:a16="http://schemas.microsoft.com/office/drawing/2014/main" id="{CEF4ED52-50FC-4182-834A-0A4AD6A77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746" y="1933337"/>
                <a:ext cx="1763576" cy="1763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8" descr="Image result for raspberry pi 3 logo png">
                <a:extLst>
                  <a:ext uri="{FF2B5EF4-FFF2-40B4-BE49-F238E27FC236}">
                    <a16:creationId xmlns:a16="http://schemas.microsoft.com/office/drawing/2014/main" id="{0F3EF4D1-E9E5-475C-ACC1-6DC21AEE8E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9654" y="2578386"/>
                <a:ext cx="376491" cy="4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Nhóm 25">
              <a:extLst>
                <a:ext uri="{FF2B5EF4-FFF2-40B4-BE49-F238E27FC236}">
                  <a16:creationId xmlns:a16="http://schemas.microsoft.com/office/drawing/2014/main" id="{6118E6F4-3B5B-4D7F-A6E6-00E2D0696883}"/>
                </a:ext>
              </a:extLst>
            </p:cNvPr>
            <p:cNvGrpSpPr/>
            <p:nvPr/>
          </p:nvGrpSpPr>
          <p:grpSpPr>
            <a:xfrm>
              <a:off x="129525" y="5281232"/>
              <a:ext cx="2369530" cy="1415581"/>
              <a:chOff x="5759183" y="611936"/>
              <a:chExt cx="3176207" cy="1897498"/>
            </a:xfrm>
          </p:grpSpPr>
          <p:pic>
            <p:nvPicPr>
              <p:cNvPr id="10254" name="Picture 14" descr="Image result for gui programming on ubuntu">
                <a:extLst>
                  <a:ext uri="{FF2B5EF4-FFF2-40B4-BE49-F238E27FC236}">
                    <a16:creationId xmlns:a16="http://schemas.microsoft.com/office/drawing/2014/main" id="{DDDD4C88-7E43-48D3-9592-DCF7BA178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611936"/>
                <a:ext cx="2458741" cy="138304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6" name="Picture 16" descr="Image result for linux os logo png">
                <a:extLst>
                  <a:ext uri="{FF2B5EF4-FFF2-40B4-BE49-F238E27FC236}">
                    <a16:creationId xmlns:a16="http://schemas.microsoft.com/office/drawing/2014/main" id="{CD82E661-0E00-4E57-AB87-AEE861D2B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6853" y="1250897"/>
                <a:ext cx="1258537" cy="1258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2" name="Picture 12" descr="Image result for ubuntu logo png">
                <a:extLst>
                  <a:ext uri="{FF2B5EF4-FFF2-40B4-BE49-F238E27FC236}">
                    <a16:creationId xmlns:a16="http://schemas.microsoft.com/office/drawing/2014/main" id="{F90FA7C0-A0BB-47A5-A521-DAFE5A491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9183" y="1403085"/>
                <a:ext cx="989204" cy="989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8200D22E-2313-4AFE-A951-35E300AA50DC}"/>
                </a:ext>
              </a:extLst>
            </p:cNvPr>
            <p:cNvSpPr/>
            <p:nvPr/>
          </p:nvSpPr>
          <p:spPr>
            <a:xfrm>
              <a:off x="145250" y="2836752"/>
              <a:ext cx="104067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i="1" cap="none" spc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import</a:t>
              </a:r>
              <a:endParaRPr lang="vi-VN" sz="2400" b="0" i="1" cap="none" spc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58" name="Picture 18" descr="Image result for certificate of origin png">
              <a:extLst>
                <a:ext uri="{FF2B5EF4-FFF2-40B4-BE49-F238E27FC236}">
                  <a16:creationId xmlns:a16="http://schemas.microsoft.com/office/drawing/2014/main" id="{EAF61255-3212-4F61-A7E3-A1A725DC2A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99" t="3422" r="49328" b="48783"/>
            <a:stretch/>
          </p:blipFill>
          <p:spPr bwMode="auto">
            <a:xfrm>
              <a:off x="766994" y="1051322"/>
              <a:ext cx="966222" cy="857243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îŝḷîḓé-矩形: 圆角 15">
              <a:extLst>
                <a:ext uri="{FF2B5EF4-FFF2-40B4-BE49-F238E27FC236}">
                  <a16:creationId xmlns:a16="http://schemas.microsoft.com/office/drawing/2014/main" id="{52539CAE-2B52-4129-814D-CED5E438BA1A}"/>
                </a:ext>
              </a:extLst>
            </p:cNvPr>
            <p:cNvSpPr/>
            <p:nvPr/>
          </p:nvSpPr>
          <p:spPr>
            <a:xfrm>
              <a:off x="1104108" y="4296597"/>
              <a:ext cx="708260" cy="70826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pic>
          <p:nvPicPr>
            <p:cNvPr id="74" name="Hình ảnh 73">
              <a:extLst>
                <a:ext uri="{FF2B5EF4-FFF2-40B4-BE49-F238E27FC236}">
                  <a16:creationId xmlns:a16="http://schemas.microsoft.com/office/drawing/2014/main" id="{55507A7A-26FF-440E-9B24-C1747CC4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31" y="4433201"/>
              <a:ext cx="434896" cy="434896"/>
            </a:xfrm>
            <a:prstGeom prst="rect">
              <a:avLst/>
            </a:prstGeom>
          </p:spPr>
        </p:pic>
        <p:grpSp>
          <p:nvGrpSpPr>
            <p:cNvPr id="64" name="Nhóm 63">
              <a:extLst>
                <a:ext uri="{FF2B5EF4-FFF2-40B4-BE49-F238E27FC236}">
                  <a16:creationId xmlns:a16="http://schemas.microsoft.com/office/drawing/2014/main" id="{661E6BB2-61D1-4435-93A6-9D32A50285FB}"/>
                </a:ext>
              </a:extLst>
            </p:cNvPr>
            <p:cNvGrpSpPr/>
            <p:nvPr/>
          </p:nvGrpSpPr>
          <p:grpSpPr>
            <a:xfrm>
              <a:off x="319536" y="3547508"/>
              <a:ext cx="651842" cy="651842"/>
              <a:chOff x="6098279" y="2395802"/>
              <a:chExt cx="718054" cy="718054"/>
            </a:xfrm>
          </p:grpSpPr>
          <p:sp>
            <p:nvSpPr>
              <p:cNvPr id="75" name="Oval 13">
                <a:extLst>
                  <a:ext uri="{FF2B5EF4-FFF2-40B4-BE49-F238E27FC236}">
                    <a16:creationId xmlns:a16="http://schemas.microsoft.com/office/drawing/2014/main" id="{EBB06F06-66FE-4554-AD24-40D1D02E6758}"/>
                  </a:ext>
                </a:extLst>
              </p:cNvPr>
              <p:cNvSpPr/>
              <p:nvPr/>
            </p:nvSpPr>
            <p:spPr>
              <a:xfrm>
                <a:off x="6098279" y="2395802"/>
                <a:ext cx="718054" cy="718054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  <p:sp>
            <p:nvSpPr>
              <p:cNvPr id="76" name="Oval 13">
                <a:extLst>
                  <a:ext uri="{FF2B5EF4-FFF2-40B4-BE49-F238E27FC236}">
                    <a16:creationId xmlns:a16="http://schemas.microsoft.com/office/drawing/2014/main" id="{48A162B3-B844-4CD4-8336-9D2AC4D4612B}"/>
                  </a:ext>
                </a:extLst>
              </p:cNvPr>
              <p:cNvSpPr/>
              <p:nvPr/>
            </p:nvSpPr>
            <p:spPr>
              <a:xfrm>
                <a:off x="6236440" y="2538460"/>
                <a:ext cx="386151" cy="370973"/>
              </a:xfrm>
              <a:custGeom>
                <a:avLst/>
                <a:gdLst>
                  <a:gd name="T0" fmla="*/ 114 w 276"/>
                  <a:gd name="T1" fmla="*/ 257 h 265"/>
                  <a:gd name="T2" fmla="*/ 143 w 276"/>
                  <a:gd name="T3" fmla="*/ 249 h 265"/>
                  <a:gd name="T4" fmla="*/ 263 w 276"/>
                  <a:gd name="T5" fmla="*/ 35 h 265"/>
                  <a:gd name="T6" fmla="*/ 234 w 276"/>
                  <a:gd name="T7" fmla="*/ 17 h 265"/>
                  <a:gd name="T8" fmla="*/ 117 w 276"/>
                  <a:gd name="T9" fmla="*/ 210 h 265"/>
                  <a:gd name="T10" fmla="*/ 42 w 276"/>
                  <a:gd name="T11" fmla="*/ 140 h 265"/>
                  <a:gd name="T12" fmla="*/ 18 w 276"/>
                  <a:gd name="T13" fmla="*/ 164 h 265"/>
                  <a:gd name="T14" fmla="*/ 114 w 276"/>
                  <a:gd name="T15" fmla="*/ 25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6" h="265">
                    <a:moveTo>
                      <a:pt x="114" y="257"/>
                    </a:moveTo>
                    <a:cubicBezTo>
                      <a:pt x="123" y="265"/>
                      <a:pt x="141" y="262"/>
                      <a:pt x="143" y="249"/>
                    </a:cubicBezTo>
                    <a:cubicBezTo>
                      <a:pt x="155" y="168"/>
                      <a:pt x="217" y="99"/>
                      <a:pt x="263" y="35"/>
                    </a:cubicBezTo>
                    <a:cubicBezTo>
                      <a:pt x="276" y="17"/>
                      <a:pt x="246" y="0"/>
                      <a:pt x="234" y="17"/>
                    </a:cubicBezTo>
                    <a:cubicBezTo>
                      <a:pt x="191" y="77"/>
                      <a:pt x="138" y="139"/>
                      <a:pt x="117" y="210"/>
                    </a:cubicBezTo>
                    <a:cubicBezTo>
                      <a:pt x="93" y="186"/>
                      <a:pt x="69" y="162"/>
                      <a:pt x="42" y="140"/>
                    </a:cubicBezTo>
                    <a:cubicBezTo>
                      <a:pt x="25" y="126"/>
                      <a:pt x="0" y="150"/>
                      <a:pt x="18" y="164"/>
                    </a:cubicBezTo>
                    <a:cubicBezTo>
                      <a:pt x="53" y="192"/>
                      <a:pt x="83" y="225"/>
                      <a:pt x="114" y="2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825500" dist="5588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54" name="Picture 2" descr="Image result for barcode scanner png">
              <a:extLst>
                <a:ext uri="{FF2B5EF4-FFF2-40B4-BE49-F238E27FC236}">
                  <a16:creationId xmlns:a16="http://schemas.microsoft.com/office/drawing/2014/main" id="{285AAFD3-FA0C-4B23-BF05-B813DDFF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522" y="4959481"/>
              <a:ext cx="1209747" cy="120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6" name="Đường kết nối Mũi tên Thẳng 65">
              <a:extLst>
                <a:ext uri="{FF2B5EF4-FFF2-40B4-BE49-F238E27FC236}">
                  <a16:creationId xmlns:a16="http://schemas.microsoft.com/office/drawing/2014/main" id="{43687035-5911-4507-89F1-322A00622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7019" y="2901968"/>
              <a:ext cx="4429175" cy="1283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Nhóm 66">
              <a:extLst>
                <a:ext uri="{FF2B5EF4-FFF2-40B4-BE49-F238E27FC236}">
                  <a16:creationId xmlns:a16="http://schemas.microsoft.com/office/drawing/2014/main" id="{9FF70EF2-E153-487C-A7E9-89490B649591}"/>
                </a:ext>
              </a:extLst>
            </p:cNvPr>
            <p:cNvGrpSpPr/>
            <p:nvPr/>
          </p:nvGrpSpPr>
          <p:grpSpPr>
            <a:xfrm>
              <a:off x="4210314" y="4478754"/>
              <a:ext cx="778685" cy="778685"/>
              <a:chOff x="4744146" y="3771769"/>
              <a:chExt cx="1534929" cy="1534929"/>
            </a:xfrm>
          </p:grpSpPr>
          <p:sp>
            <p:nvSpPr>
              <p:cNvPr id="81" name="îŝḷîḓé-矩形: 圆角 9">
                <a:extLst>
                  <a:ext uri="{FF2B5EF4-FFF2-40B4-BE49-F238E27FC236}">
                    <a16:creationId xmlns:a16="http://schemas.microsoft.com/office/drawing/2014/main" id="{76D2C4D4-634D-4E23-8C9B-28530709DF1F}"/>
                  </a:ext>
                </a:extLst>
              </p:cNvPr>
              <p:cNvSpPr/>
              <p:nvPr/>
            </p:nvSpPr>
            <p:spPr>
              <a:xfrm>
                <a:off x="4744146" y="3771769"/>
                <a:ext cx="1534929" cy="1534929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  <p:pic>
            <p:nvPicPr>
              <p:cNvPr id="82" name="Hình ảnh 81">
                <a:extLst>
                  <a:ext uri="{FF2B5EF4-FFF2-40B4-BE49-F238E27FC236}">
                    <a16:creationId xmlns:a16="http://schemas.microsoft.com/office/drawing/2014/main" id="{1969C9C3-6B4E-44C6-96C1-31B25B442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5632" y="4013449"/>
                <a:ext cx="1027376" cy="1027376"/>
              </a:xfrm>
              <a:prstGeom prst="rect">
                <a:avLst/>
              </a:prstGeom>
            </p:spPr>
          </p:pic>
        </p:grpSp>
        <p:grpSp>
          <p:nvGrpSpPr>
            <p:cNvPr id="68" name="Nhóm 67">
              <a:extLst>
                <a:ext uri="{FF2B5EF4-FFF2-40B4-BE49-F238E27FC236}">
                  <a16:creationId xmlns:a16="http://schemas.microsoft.com/office/drawing/2014/main" id="{B2C161E7-3925-458B-B2F2-2264241FABF0}"/>
                </a:ext>
              </a:extLst>
            </p:cNvPr>
            <p:cNvGrpSpPr/>
            <p:nvPr/>
          </p:nvGrpSpPr>
          <p:grpSpPr>
            <a:xfrm>
              <a:off x="8058565" y="1501087"/>
              <a:ext cx="2827418" cy="2827419"/>
              <a:chOff x="8844575" y="1577618"/>
              <a:chExt cx="2827418" cy="2827419"/>
            </a:xfrm>
          </p:grpSpPr>
          <p:grpSp>
            <p:nvGrpSpPr>
              <p:cNvPr id="84" name="Group 87">
                <a:extLst>
                  <a:ext uri="{FF2B5EF4-FFF2-40B4-BE49-F238E27FC236}">
                    <a16:creationId xmlns:a16="http://schemas.microsoft.com/office/drawing/2014/main" id="{DEF6D4AD-FBC5-4ABD-8407-109956F0222F}"/>
                  </a:ext>
                </a:extLst>
              </p:cNvPr>
              <p:cNvGrpSpPr/>
              <p:nvPr/>
            </p:nvGrpSpPr>
            <p:grpSpPr>
              <a:xfrm rot="5400000">
                <a:off x="8844574" y="1577619"/>
                <a:ext cx="2827419" cy="2827418"/>
                <a:chOff x="2965298" y="2181091"/>
                <a:chExt cx="3213404" cy="3213402"/>
              </a:xfrm>
              <a:solidFill>
                <a:srgbClr val="008EC8"/>
              </a:solidFill>
            </p:grpSpPr>
            <p:sp>
              <p:nvSpPr>
                <p:cNvPr id="85" name="Block Arc 61">
                  <a:extLst>
                    <a:ext uri="{FF2B5EF4-FFF2-40B4-BE49-F238E27FC236}">
                      <a16:creationId xmlns:a16="http://schemas.microsoft.com/office/drawing/2014/main" id="{AF9B304D-0E78-4262-880A-F118E4217FF0}"/>
                    </a:ext>
                  </a:extLst>
                </p:cNvPr>
                <p:cNvSpPr/>
                <p:nvPr/>
              </p:nvSpPr>
              <p:spPr>
                <a:xfrm>
                  <a:off x="2965298" y="2181091"/>
                  <a:ext cx="3213404" cy="3213402"/>
                </a:xfrm>
                <a:prstGeom prst="blockArc">
                  <a:avLst>
                    <a:gd name="adj1" fmla="val 10800000"/>
                    <a:gd name="adj2" fmla="val 16200004"/>
                    <a:gd name="adj3" fmla="val 2113"/>
                  </a:avLst>
                </a:prstGeom>
                <a:grpFill/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86" name="Block Arc 65">
                  <a:extLst>
                    <a:ext uri="{FF2B5EF4-FFF2-40B4-BE49-F238E27FC236}">
                      <a16:creationId xmlns:a16="http://schemas.microsoft.com/office/drawing/2014/main" id="{8D11D179-CAAB-4E8C-8C3C-199517DBF9EE}"/>
                    </a:ext>
                  </a:extLst>
                </p:cNvPr>
                <p:cNvSpPr/>
                <p:nvPr/>
              </p:nvSpPr>
              <p:spPr>
                <a:xfrm>
                  <a:off x="2965298" y="2181091"/>
                  <a:ext cx="3213404" cy="3213402"/>
                </a:xfrm>
                <a:prstGeom prst="blockArc">
                  <a:avLst>
                    <a:gd name="adj1" fmla="val 16200000"/>
                    <a:gd name="adj2" fmla="val 21589317"/>
                    <a:gd name="adj3" fmla="val 2281"/>
                  </a:avLst>
                </a:prstGeom>
                <a:grpFill/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</p:grpSp>
          <p:sp>
            <p:nvSpPr>
              <p:cNvPr id="88" name="Chord 88">
                <a:extLst>
                  <a:ext uri="{FF2B5EF4-FFF2-40B4-BE49-F238E27FC236}">
                    <a16:creationId xmlns:a16="http://schemas.microsoft.com/office/drawing/2014/main" id="{10F2C19E-3E5B-4D68-9B65-EBA9EE8849D3}"/>
                  </a:ext>
                </a:extLst>
              </p:cNvPr>
              <p:cNvSpPr/>
              <p:nvPr/>
            </p:nvSpPr>
            <p:spPr>
              <a:xfrm rot="10800000">
                <a:off x="9220874" y="1861458"/>
                <a:ext cx="2081026" cy="2081022"/>
              </a:xfrm>
              <a:prstGeom prst="chord">
                <a:avLst>
                  <a:gd name="adj1" fmla="val 10841139"/>
                  <a:gd name="adj2" fmla="val 2155198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1693" tIns="301693" rIns="301693" bIns="301693" numCol="1" spcCol="1270" anchor="b" anchorCtr="0">
                <a:noAutofit/>
              </a:bodyPr>
              <a:lstStyle/>
              <a:p>
                <a:pPr algn="ctr" defTabSz="171869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7200" dirty="0"/>
              </a:p>
            </p:txBody>
          </p:sp>
          <p:pic>
            <p:nvPicPr>
              <p:cNvPr id="10264" name="Picture 24" descr="Related image">
                <a:extLst>
                  <a:ext uri="{FF2B5EF4-FFF2-40B4-BE49-F238E27FC236}">
                    <a16:creationId xmlns:a16="http://schemas.microsoft.com/office/drawing/2014/main" id="{FAA3B76F-FBB7-4BE4-A1BF-9BC100AF52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245734" y="1950816"/>
                <a:ext cx="2081024" cy="208102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9" name="Hình chữ nhật 98">
              <a:extLst>
                <a:ext uri="{FF2B5EF4-FFF2-40B4-BE49-F238E27FC236}">
                  <a16:creationId xmlns:a16="http://schemas.microsoft.com/office/drawing/2014/main" id="{879C1B59-388F-4DCA-A2C3-D765816B66B7}"/>
                </a:ext>
              </a:extLst>
            </p:cNvPr>
            <p:cNvSpPr/>
            <p:nvPr/>
          </p:nvSpPr>
          <p:spPr>
            <a:xfrm>
              <a:off x="6401130" y="2451254"/>
              <a:ext cx="139974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i="1" cap="none" spc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transport</a:t>
              </a:r>
              <a:endParaRPr lang="vi-VN" sz="2400" b="0" i="1" cap="none" spc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02" name="Nhóm 101">
              <a:extLst>
                <a:ext uri="{FF2B5EF4-FFF2-40B4-BE49-F238E27FC236}">
                  <a16:creationId xmlns:a16="http://schemas.microsoft.com/office/drawing/2014/main" id="{8578DDEA-29BC-4095-A318-8AE26E34D6EB}"/>
                </a:ext>
              </a:extLst>
            </p:cNvPr>
            <p:cNvGrpSpPr/>
            <p:nvPr/>
          </p:nvGrpSpPr>
          <p:grpSpPr>
            <a:xfrm>
              <a:off x="7842851" y="5392849"/>
              <a:ext cx="791586" cy="791586"/>
              <a:chOff x="4744146" y="3771769"/>
              <a:chExt cx="1534929" cy="1534929"/>
            </a:xfrm>
          </p:grpSpPr>
          <p:sp>
            <p:nvSpPr>
              <p:cNvPr id="103" name="îŝḷîḓé-矩形: 圆角 9">
                <a:extLst>
                  <a:ext uri="{FF2B5EF4-FFF2-40B4-BE49-F238E27FC236}">
                    <a16:creationId xmlns:a16="http://schemas.microsoft.com/office/drawing/2014/main" id="{0C1AEC5D-B848-4AB6-9C6F-22D4FB95D65A}"/>
                  </a:ext>
                </a:extLst>
              </p:cNvPr>
              <p:cNvSpPr/>
              <p:nvPr/>
            </p:nvSpPr>
            <p:spPr>
              <a:xfrm>
                <a:off x="4744146" y="3771769"/>
                <a:ext cx="1534929" cy="1534929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  <p:pic>
            <p:nvPicPr>
              <p:cNvPr id="104" name="Hình ảnh 103">
                <a:extLst>
                  <a:ext uri="{FF2B5EF4-FFF2-40B4-BE49-F238E27FC236}">
                    <a16:creationId xmlns:a16="http://schemas.microsoft.com/office/drawing/2014/main" id="{E76D7A00-8709-4CFD-85AE-5CB83E923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5632" y="4013449"/>
                <a:ext cx="1027376" cy="1027376"/>
              </a:xfrm>
              <a:prstGeom prst="rect">
                <a:avLst/>
              </a:prstGeom>
            </p:spPr>
          </p:pic>
        </p:grpSp>
        <p:grpSp>
          <p:nvGrpSpPr>
            <p:cNvPr id="72" name="Nhóm 71">
              <a:extLst>
                <a:ext uri="{FF2B5EF4-FFF2-40B4-BE49-F238E27FC236}">
                  <a16:creationId xmlns:a16="http://schemas.microsoft.com/office/drawing/2014/main" id="{65E7E539-58B1-4B5A-9BD5-B75A16B6E500}"/>
                </a:ext>
              </a:extLst>
            </p:cNvPr>
            <p:cNvGrpSpPr/>
            <p:nvPr/>
          </p:nvGrpSpPr>
          <p:grpSpPr>
            <a:xfrm>
              <a:off x="3179585" y="1892962"/>
              <a:ext cx="2932021" cy="2535036"/>
              <a:chOff x="3412074" y="2022281"/>
              <a:chExt cx="2932021" cy="2535036"/>
            </a:xfrm>
          </p:grpSpPr>
          <p:pic>
            <p:nvPicPr>
              <p:cNvPr id="10260" name="Picture 20" descr="Image result for certificate of origin png">
                <a:extLst>
                  <a:ext uri="{FF2B5EF4-FFF2-40B4-BE49-F238E27FC236}">
                    <a16:creationId xmlns:a16="http://schemas.microsoft.com/office/drawing/2014/main" id="{41C2EF79-F517-4995-9FC0-672533A281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0379" y="2022281"/>
                <a:ext cx="1175800" cy="117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Hình chữ nhật 69">
                <a:extLst>
                  <a:ext uri="{FF2B5EF4-FFF2-40B4-BE49-F238E27FC236}">
                    <a16:creationId xmlns:a16="http://schemas.microsoft.com/office/drawing/2014/main" id="{F5259633-32E6-4D72-95C1-33B1637F57EA}"/>
                  </a:ext>
                </a:extLst>
              </p:cNvPr>
              <p:cNvSpPr/>
              <p:nvPr/>
            </p:nvSpPr>
            <p:spPr>
              <a:xfrm>
                <a:off x="3412074" y="3203100"/>
                <a:ext cx="2932021" cy="135421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Certificate of Origin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Certificate of Quality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Bat</a:t>
                </a:r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 Numbers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Barcodes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Processing Data</a:t>
                </a:r>
                <a:endParaRPr lang="vi-VN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77" name="Nhóm 76">
              <a:extLst>
                <a:ext uri="{FF2B5EF4-FFF2-40B4-BE49-F238E27FC236}">
                  <a16:creationId xmlns:a16="http://schemas.microsoft.com/office/drawing/2014/main" id="{BFDB6C0D-6817-47B7-B6AB-A63D7A86F2D1}"/>
                </a:ext>
              </a:extLst>
            </p:cNvPr>
            <p:cNvGrpSpPr/>
            <p:nvPr/>
          </p:nvGrpSpPr>
          <p:grpSpPr>
            <a:xfrm>
              <a:off x="8326194" y="3944764"/>
              <a:ext cx="3748142" cy="2259378"/>
              <a:chOff x="8326194" y="3944764"/>
              <a:chExt cx="3748142" cy="2259378"/>
            </a:xfrm>
          </p:grpSpPr>
          <p:pic>
            <p:nvPicPr>
              <p:cNvPr id="10268" name="Picture 28" descr="Related image">
                <a:extLst>
                  <a:ext uri="{FF2B5EF4-FFF2-40B4-BE49-F238E27FC236}">
                    <a16:creationId xmlns:a16="http://schemas.microsoft.com/office/drawing/2014/main" id="{7CC31996-1539-4617-9E24-BDD97162E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1782" y="3944764"/>
                <a:ext cx="1687993" cy="168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Hình chữ nhật 106">
                <a:extLst>
                  <a:ext uri="{FF2B5EF4-FFF2-40B4-BE49-F238E27FC236}">
                    <a16:creationId xmlns:a16="http://schemas.microsoft.com/office/drawing/2014/main" id="{80205493-1AAD-4DB5-9349-7216C8DB2337}"/>
                  </a:ext>
                </a:extLst>
              </p:cNvPr>
              <p:cNvSpPr/>
              <p:nvPr/>
            </p:nvSpPr>
            <p:spPr>
              <a:xfrm>
                <a:off x="8326194" y="5373145"/>
                <a:ext cx="3748142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Shipment Dates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Location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Status: Temperature – Humidity</a:t>
                </a:r>
                <a:endParaRPr lang="vi-VN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108" name="Picture 2" descr="Káº¿t quáº£ hÃ¬nh áº£nh cho top 10 icon">
              <a:extLst>
                <a:ext uri="{FF2B5EF4-FFF2-40B4-BE49-F238E27FC236}">
                  <a16:creationId xmlns:a16="http://schemas.microsoft.com/office/drawing/2014/main" id="{44C31DD0-A298-47B9-B0C0-0C604EB91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971" y="138023"/>
              <a:ext cx="1094534" cy="1094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Group 42">
              <a:extLst>
                <a:ext uri="{FF2B5EF4-FFF2-40B4-BE49-F238E27FC236}">
                  <a16:creationId xmlns:a16="http://schemas.microsoft.com/office/drawing/2014/main" id="{1B9C851C-CC33-44E6-9E24-88BF7EC9BDD6}"/>
                </a:ext>
              </a:extLst>
            </p:cNvPr>
            <p:cNvGrpSpPr/>
            <p:nvPr/>
          </p:nvGrpSpPr>
          <p:grpSpPr>
            <a:xfrm>
              <a:off x="11138688" y="2316857"/>
              <a:ext cx="778685" cy="778684"/>
              <a:chOff x="6096000" y="3581159"/>
              <a:chExt cx="788112" cy="788112"/>
            </a:xfrm>
          </p:grpSpPr>
          <p:sp>
            <p:nvSpPr>
              <p:cNvPr id="111" name="Oval 84">
                <a:extLst>
                  <a:ext uri="{FF2B5EF4-FFF2-40B4-BE49-F238E27FC236}">
                    <a16:creationId xmlns:a16="http://schemas.microsoft.com/office/drawing/2014/main" id="{26DF3102-0CD6-4C87-9E4E-BC69309351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6000" y="3581159"/>
                <a:ext cx="788112" cy="788112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rgbClr val="0070C0"/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18530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867" b="1" dirty="0"/>
              </a:p>
            </p:txBody>
          </p:sp>
          <p:sp>
            <p:nvSpPr>
              <p:cNvPr id="112" name="Freeform 83">
                <a:extLst>
                  <a:ext uri="{FF2B5EF4-FFF2-40B4-BE49-F238E27FC236}">
                    <a16:creationId xmlns:a16="http://schemas.microsoft.com/office/drawing/2014/main" id="{AC156A75-3C06-4B4D-9BB7-8270BED031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1225" y="3796968"/>
                <a:ext cx="237662" cy="356494"/>
              </a:xfrm>
              <a:custGeom>
                <a:avLst/>
                <a:gdLst/>
                <a:ahLst/>
                <a:cxnLst>
                  <a:cxn ang="0">
                    <a:pos x="38" y="26"/>
                  </a:cxn>
                  <a:cxn ang="0">
                    <a:pos x="24" y="55"/>
                  </a:cxn>
                  <a:cxn ang="0">
                    <a:pos x="20" y="58"/>
                  </a:cxn>
                  <a:cxn ang="0">
                    <a:pos x="16" y="55"/>
                  </a:cxn>
                  <a:cxn ang="0">
                    <a:pos x="2" y="26"/>
                  </a:cxn>
                  <a:cxn ang="0">
                    <a:pos x="0" y="19"/>
                  </a:cxn>
                  <a:cxn ang="0">
                    <a:pos x="20" y="0"/>
                  </a:cxn>
                  <a:cxn ang="0">
                    <a:pos x="39" y="19"/>
                  </a:cxn>
                  <a:cxn ang="0">
                    <a:pos x="38" y="26"/>
                  </a:cxn>
                  <a:cxn ang="0">
                    <a:pos x="20" y="9"/>
                  </a:cxn>
                  <a:cxn ang="0">
                    <a:pos x="10" y="19"/>
                  </a:cxn>
                  <a:cxn ang="0">
                    <a:pos x="20" y="29"/>
                  </a:cxn>
                  <a:cxn ang="0">
                    <a:pos x="30" y="19"/>
                  </a:cxn>
                  <a:cxn ang="0">
                    <a:pos x="20" y="9"/>
                  </a:cxn>
                </a:cxnLst>
                <a:rect l="0" t="0" r="r" b="b"/>
                <a:pathLst>
                  <a:path w="39" h="58">
                    <a:moveTo>
                      <a:pt x="38" y="26"/>
                    </a:moveTo>
                    <a:cubicBezTo>
                      <a:pt x="24" y="55"/>
                      <a:pt x="24" y="55"/>
                      <a:pt x="24" y="55"/>
                    </a:cubicBezTo>
                    <a:cubicBezTo>
                      <a:pt x="23" y="57"/>
                      <a:pt x="22" y="58"/>
                      <a:pt x="20" y="58"/>
                    </a:cubicBezTo>
                    <a:cubicBezTo>
                      <a:pt x="18" y="58"/>
                      <a:pt x="16" y="57"/>
                      <a:pt x="16" y="5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4"/>
                      <a:pt x="0" y="21"/>
                      <a:pt x="0" y="19"/>
                    </a:cubicBezTo>
                    <a:cubicBezTo>
                      <a:pt x="0" y="8"/>
                      <a:pt x="9" y="0"/>
                      <a:pt x="20" y="0"/>
                    </a:cubicBezTo>
                    <a:cubicBezTo>
                      <a:pt x="31" y="0"/>
                      <a:pt x="39" y="8"/>
                      <a:pt x="39" y="19"/>
                    </a:cubicBezTo>
                    <a:cubicBezTo>
                      <a:pt x="39" y="21"/>
                      <a:pt x="39" y="24"/>
                      <a:pt x="38" y="26"/>
                    </a:cubicBezTo>
                    <a:close/>
                    <a:moveTo>
                      <a:pt x="20" y="9"/>
                    </a:moveTo>
                    <a:cubicBezTo>
                      <a:pt x="15" y="9"/>
                      <a:pt x="10" y="14"/>
                      <a:pt x="10" y="19"/>
                    </a:cubicBezTo>
                    <a:cubicBezTo>
                      <a:pt x="10" y="24"/>
                      <a:pt x="15" y="29"/>
                      <a:pt x="20" y="29"/>
                    </a:cubicBezTo>
                    <a:cubicBezTo>
                      <a:pt x="25" y="29"/>
                      <a:pt x="30" y="24"/>
                      <a:pt x="30" y="19"/>
                    </a:cubicBezTo>
                    <a:cubicBezTo>
                      <a:pt x="30" y="14"/>
                      <a:pt x="25" y="9"/>
                      <a:pt x="20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14" name="Group 40">
              <a:extLst>
                <a:ext uri="{FF2B5EF4-FFF2-40B4-BE49-F238E27FC236}">
                  <a16:creationId xmlns:a16="http://schemas.microsoft.com/office/drawing/2014/main" id="{34B68E3C-AECF-44EB-9FA3-C23D3AE8A8E0}"/>
                </a:ext>
              </a:extLst>
            </p:cNvPr>
            <p:cNvGrpSpPr/>
            <p:nvPr/>
          </p:nvGrpSpPr>
          <p:grpSpPr>
            <a:xfrm>
              <a:off x="10280561" y="791048"/>
              <a:ext cx="807280" cy="807280"/>
              <a:chOff x="4164510" y="1766213"/>
              <a:chExt cx="788112" cy="788112"/>
            </a:xfrm>
          </p:grpSpPr>
          <p:sp>
            <p:nvSpPr>
              <p:cNvPr id="115" name="Oval 82">
                <a:extLst>
                  <a:ext uri="{FF2B5EF4-FFF2-40B4-BE49-F238E27FC236}">
                    <a16:creationId xmlns:a16="http://schemas.microsoft.com/office/drawing/2014/main" id="{29FDA24B-BAC5-4F8D-AE80-7CFD70BBB0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64510" y="1766213"/>
                <a:ext cx="788112" cy="788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tx1"/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18530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867" b="1" dirty="0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C3C24A32-BDFB-4296-85DC-5BA55529DD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01833" y="1991647"/>
                <a:ext cx="313466" cy="337244"/>
              </a:xfrm>
              <a:custGeom>
                <a:avLst/>
                <a:gdLst/>
                <a:ahLst/>
                <a:cxnLst>
                  <a:cxn ang="0">
                    <a:pos x="67" y="67"/>
                  </a:cxn>
                  <a:cxn ang="0">
                    <a:pos x="61" y="72"/>
                  </a:cxn>
                  <a:cxn ang="0">
                    <a:pos x="5" y="72"/>
                  </a:cxn>
                  <a:cxn ang="0">
                    <a:pos x="0" y="67"/>
                  </a:cxn>
                  <a:cxn ang="0">
                    <a:pos x="0" y="16"/>
                  </a:cxn>
                  <a:cxn ang="0">
                    <a:pos x="5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16" y="0"/>
                  </a:cxn>
                  <a:cxn ang="0">
                    <a:pos x="19" y="0"/>
                  </a:cxn>
                  <a:cxn ang="0">
                    <a:pos x="25" y="7"/>
                  </a:cxn>
                  <a:cxn ang="0">
                    <a:pos x="25" y="11"/>
                  </a:cxn>
                  <a:cxn ang="0">
                    <a:pos x="41" y="11"/>
                  </a:cxn>
                  <a:cxn ang="0">
                    <a:pos x="41" y="7"/>
                  </a:cxn>
                  <a:cxn ang="0">
                    <a:pos x="47" y="0"/>
                  </a:cxn>
                  <a:cxn ang="0">
                    <a:pos x="50" y="0"/>
                  </a:cxn>
                  <a:cxn ang="0">
                    <a:pos x="56" y="7"/>
                  </a:cxn>
                  <a:cxn ang="0">
                    <a:pos x="56" y="11"/>
                  </a:cxn>
                  <a:cxn ang="0">
                    <a:pos x="61" y="11"/>
                  </a:cxn>
                  <a:cxn ang="0">
                    <a:pos x="67" y="16"/>
                  </a:cxn>
                  <a:cxn ang="0">
                    <a:pos x="67" y="67"/>
                  </a:cxn>
                  <a:cxn ang="0">
                    <a:pos x="61" y="67"/>
                  </a:cxn>
                  <a:cxn ang="0">
                    <a:pos x="61" y="26"/>
                  </a:cxn>
                  <a:cxn ang="0">
                    <a:pos x="5" y="26"/>
                  </a:cxn>
                  <a:cxn ang="0">
                    <a:pos x="5" y="67"/>
                  </a:cxn>
                  <a:cxn ang="0">
                    <a:pos x="61" y="67"/>
                  </a:cxn>
                  <a:cxn ang="0">
                    <a:pos x="20" y="7"/>
                  </a:cxn>
                  <a:cxn ang="0">
                    <a:pos x="19" y="5"/>
                  </a:cxn>
                  <a:cxn ang="0">
                    <a:pos x="16" y="5"/>
                  </a:cxn>
                  <a:cxn ang="0">
                    <a:pos x="15" y="7"/>
                  </a:cxn>
                  <a:cxn ang="0">
                    <a:pos x="15" y="18"/>
                  </a:cxn>
                  <a:cxn ang="0">
                    <a:pos x="16" y="20"/>
                  </a:cxn>
                  <a:cxn ang="0">
                    <a:pos x="19" y="20"/>
                  </a:cxn>
                  <a:cxn ang="0">
                    <a:pos x="20" y="18"/>
                  </a:cxn>
                  <a:cxn ang="0">
                    <a:pos x="20" y="7"/>
                  </a:cxn>
                  <a:cxn ang="0">
                    <a:pos x="51" y="7"/>
                  </a:cxn>
                  <a:cxn ang="0">
                    <a:pos x="50" y="5"/>
                  </a:cxn>
                  <a:cxn ang="0">
                    <a:pos x="47" y="5"/>
                  </a:cxn>
                  <a:cxn ang="0">
                    <a:pos x="46" y="7"/>
                  </a:cxn>
                  <a:cxn ang="0">
                    <a:pos x="46" y="18"/>
                  </a:cxn>
                  <a:cxn ang="0">
                    <a:pos x="47" y="20"/>
                  </a:cxn>
                  <a:cxn ang="0">
                    <a:pos x="50" y="20"/>
                  </a:cxn>
                  <a:cxn ang="0">
                    <a:pos x="51" y="18"/>
                  </a:cxn>
                  <a:cxn ang="0">
                    <a:pos x="51" y="7"/>
                  </a:cxn>
                </a:cxnLst>
                <a:rect l="0" t="0" r="r" b="b"/>
                <a:pathLst>
                  <a:path w="67" h="72">
                    <a:moveTo>
                      <a:pt x="67" y="67"/>
                    </a:moveTo>
                    <a:cubicBezTo>
                      <a:pt x="67" y="70"/>
                      <a:pt x="64" y="72"/>
                      <a:pt x="61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" y="72"/>
                      <a:pt x="0" y="70"/>
                      <a:pt x="0" y="6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3"/>
                      <a:pt x="2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3" y="0"/>
                      <a:pt x="1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5" y="3"/>
                      <a:pt x="25" y="7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3"/>
                      <a:pt x="44" y="0"/>
                      <a:pt x="4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6" y="3"/>
                      <a:pt x="56" y="7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13"/>
                      <a:pt x="67" y="16"/>
                    </a:cubicBezTo>
                    <a:lnTo>
                      <a:pt x="67" y="67"/>
                    </a:lnTo>
                    <a:close/>
                    <a:moveTo>
                      <a:pt x="61" y="67"/>
                    </a:moveTo>
                    <a:cubicBezTo>
                      <a:pt x="61" y="26"/>
                      <a:pt x="61" y="26"/>
                      <a:pt x="61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67"/>
                      <a:pt x="5" y="67"/>
                      <a:pt x="5" y="67"/>
                    </a:cubicBezTo>
                    <a:lnTo>
                      <a:pt x="61" y="67"/>
                    </a:lnTo>
                    <a:close/>
                    <a:moveTo>
                      <a:pt x="20" y="7"/>
                    </a:moveTo>
                    <a:cubicBezTo>
                      <a:pt x="20" y="6"/>
                      <a:pt x="20" y="5"/>
                      <a:pt x="19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6"/>
                      <a:pt x="15" y="7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9"/>
                      <a:pt x="16" y="20"/>
                      <a:pt x="16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19"/>
                      <a:pt x="20" y="18"/>
                    </a:cubicBezTo>
                    <a:lnTo>
                      <a:pt x="20" y="7"/>
                    </a:lnTo>
                    <a:close/>
                    <a:moveTo>
                      <a:pt x="51" y="7"/>
                    </a:moveTo>
                    <a:cubicBezTo>
                      <a:pt x="51" y="6"/>
                      <a:pt x="51" y="5"/>
                      <a:pt x="50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7" y="20"/>
                      <a:pt x="47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1" y="20"/>
                      <a:pt x="51" y="19"/>
                      <a:pt x="51" y="18"/>
                    </a:cubicBezTo>
                    <a:lnTo>
                      <a:pt x="51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pic>
          <p:nvPicPr>
            <p:cNvPr id="117" name="Hình ảnh 116">
              <a:extLst>
                <a:ext uri="{FF2B5EF4-FFF2-40B4-BE49-F238E27FC236}">
                  <a16:creationId xmlns:a16="http://schemas.microsoft.com/office/drawing/2014/main" id="{9C093335-EF9D-49E0-9D7A-5DA1D3149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2166" y="3762460"/>
              <a:ext cx="778684" cy="778684"/>
            </a:xfrm>
            <a:prstGeom prst="rect">
              <a:avLst/>
            </a:prstGeom>
          </p:spPr>
        </p:pic>
        <p:pic>
          <p:nvPicPr>
            <p:cNvPr id="10270" name="Picture 30" descr="Image result for blockchain">
              <a:extLst>
                <a:ext uri="{FF2B5EF4-FFF2-40B4-BE49-F238E27FC236}">
                  <a16:creationId xmlns:a16="http://schemas.microsoft.com/office/drawing/2014/main" id="{A978D8F6-432C-4B8C-A3F4-1135D8F48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7" t="919" r="31219" b="26435"/>
            <a:stretch/>
          </p:blipFill>
          <p:spPr bwMode="auto">
            <a:xfrm>
              <a:off x="5719070" y="5159087"/>
              <a:ext cx="1265375" cy="1259111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1" name="Nhóm 120">
              <a:extLst>
                <a:ext uri="{FF2B5EF4-FFF2-40B4-BE49-F238E27FC236}">
                  <a16:creationId xmlns:a16="http://schemas.microsoft.com/office/drawing/2014/main" id="{15C62022-D9F7-4855-B69C-0638A0947752}"/>
                </a:ext>
              </a:extLst>
            </p:cNvPr>
            <p:cNvGrpSpPr/>
            <p:nvPr/>
          </p:nvGrpSpPr>
          <p:grpSpPr>
            <a:xfrm>
              <a:off x="10515890" y="4589998"/>
              <a:ext cx="1483755" cy="1483755"/>
              <a:chOff x="5206746" y="1933337"/>
              <a:chExt cx="1763576" cy="1763576"/>
            </a:xfrm>
          </p:grpSpPr>
          <p:pic>
            <p:nvPicPr>
              <p:cNvPr id="122" name="Picture 6" descr="Image result for raspberry pi 3 b+ png">
                <a:extLst>
                  <a:ext uri="{FF2B5EF4-FFF2-40B4-BE49-F238E27FC236}">
                    <a16:creationId xmlns:a16="http://schemas.microsoft.com/office/drawing/2014/main" id="{5284DA2C-37CA-47FB-ADEE-59735A41B6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746" y="1933337"/>
                <a:ext cx="1763576" cy="1763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8" descr="Image result for raspberry pi 3 logo png">
                <a:extLst>
                  <a:ext uri="{FF2B5EF4-FFF2-40B4-BE49-F238E27FC236}">
                    <a16:creationId xmlns:a16="http://schemas.microsoft.com/office/drawing/2014/main" id="{30DEA041-9B64-4AF6-A053-00B0BB4E7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9654" y="2578386"/>
                <a:ext cx="376491" cy="4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4" name="Hình ảnh 123">
              <a:extLst>
                <a:ext uri="{FF2B5EF4-FFF2-40B4-BE49-F238E27FC236}">
                  <a16:creationId xmlns:a16="http://schemas.microsoft.com/office/drawing/2014/main" id="{A8278D11-F956-4B86-9DCA-DC492B6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2318">
              <a:off x="10516851" y="829247"/>
              <a:ext cx="1800445" cy="1348297"/>
            </a:xfrm>
            <a:prstGeom prst="rect">
              <a:avLst/>
            </a:prstGeom>
          </p:spPr>
        </p:pic>
        <p:grpSp>
          <p:nvGrpSpPr>
            <p:cNvPr id="125" name="Nhóm 124">
              <a:extLst>
                <a:ext uri="{FF2B5EF4-FFF2-40B4-BE49-F238E27FC236}">
                  <a16:creationId xmlns:a16="http://schemas.microsoft.com/office/drawing/2014/main" id="{00B5DF1E-73EB-4DEF-9538-61D6F8EC4AB1}"/>
                </a:ext>
              </a:extLst>
            </p:cNvPr>
            <p:cNvGrpSpPr/>
            <p:nvPr/>
          </p:nvGrpSpPr>
          <p:grpSpPr>
            <a:xfrm>
              <a:off x="8292029" y="307634"/>
              <a:ext cx="1678063" cy="1634943"/>
              <a:chOff x="6095998" y="755200"/>
              <a:chExt cx="3522990" cy="3432463"/>
            </a:xfrm>
          </p:grpSpPr>
          <p:pic>
            <p:nvPicPr>
              <p:cNvPr id="126" name="Picture 12" descr="How GPS Works - Trilateration Process">
                <a:extLst>
                  <a:ext uri="{FF2B5EF4-FFF2-40B4-BE49-F238E27FC236}">
                    <a16:creationId xmlns:a16="http://schemas.microsoft.com/office/drawing/2014/main" id="{CB1BE724-9B3E-4EAE-9D41-4F572FDB8C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5998" y="755200"/>
                <a:ext cx="3522990" cy="343246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27" name="Hình ảnh 126" descr="Ảnh có chứa thiết bị điện tử, mạch&#10;&#10;Mô tả được tạo tự động">
                <a:extLst>
                  <a:ext uri="{FF2B5EF4-FFF2-40B4-BE49-F238E27FC236}">
                    <a16:creationId xmlns:a16="http://schemas.microsoft.com/office/drawing/2014/main" id="{505BEEB1-899A-41B9-B787-E884C14A9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238542" y="2251218"/>
                <a:ext cx="1851452" cy="202143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8" name="Hình ảnh 127">
                <a:extLst>
                  <a:ext uri="{FF2B5EF4-FFF2-40B4-BE49-F238E27FC236}">
                    <a16:creationId xmlns:a16="http://schemas.microsoft.com/office/drawing/2014/main" id="{D386EC1E-8252-483C-BE3D-ED57EF429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9074" y="792922"/>
                <a:ext cx="2212736" cy="1678509"/>
              </a:xfrm>
              <a:prstGeom prst="rect">
                <a:avLst/>
              </a:prstGeom>
            </p:spPr>
          </p:pic>
        </p:grpSp>
        <p:cxnSp>
          <p:nvCxnSpPr>
            <p:cNvPr id="79" name="Đường kết nối: Mũi tên Gấp khúc 78">
              <a:extLst>
                <a:ext uri="{FF2B5EF4-FFF2-40B4-BE49-F238E27FC236}">
                  <a16:creationId xmlns:a16="http://schemas.microsoft.com/office/drawing/2014/main" id="{B49A52FC-A866-4002-8E2C-D0CB7AA7277E}"/>
                </a:ext>
              </a:extLst>
            </p:cNvPr>
            <p:cNvCxnSpPr>
              <a:stCxn id="81" idx="2"/>
              <a:endCxn id="10270" idx="2"/>
            </p:cNvCxnSpPr>
            <p:nvPr/>
          </p:nvCxnSpPr>
          <p:spPr>
            <a:xfrm rot="16200000" flipH="1">
              <a:off x="4893761" y="4963334"/>
              <a:ext cx="531204" cy="1119413"/>
            </a:xfrm>
            <a:prstGeom prst="bentConnector2">
              <a:avLst/>
            </a:prstGeom>
            <a:ln w="381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Đường kết nối Mũi tên Thẳng 82">
              <a:extLst>
                <a:ext uri="{FF2B5EF4-FFF2-40B4-BE49-F238E27FC236}">
                  <a16:creationId xmlns:a16="http://schemas.microsoft.com/office/drawing/2014/main" id="{1D710143-DFDA-412C-8A7E-672F566698D4}"/>
                </a:ext>
              </a:extLst>
            </p:cNvPr>
            <p:cNvCxnSpPr>
              <a:stCxn id="103" idx="1"/>
              <a:endCxn id="10270" idx="6"/>
            </p:cNvCxnSpPr>
            <p:nvPr/>
          </p:nvCxnSpPr>
          <p:spPr>
            <a:xfrm flipH="1">
              <a:off x="6984445" y="5788642"/>
              <a:ext cx="858406" cy="1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41">
              <a:extLst>
                <a:ext uri="{FF2B5EF4-FFF2-40B4-BE49-F238E27FC236}">
                  <a16:creationId xmlns:a16="http://schemas.microsoft.com/office/drawing/2014/main" id="{4D0F62D7-1BF2-4BA9-B5CB-37B07EF3157B}"/>
                </a:ext>
              </a:extLst>
            </p:cNvPr>
            <p:cNvGrpSpPr/>
            <p:nvPr/>
          </p:nvGrpSpPr>
          <p:grpSpPr>
            <a:xfrm rot="3666720">
              <a:off x="7514262" y="900983"/>
              <a:ext cx="289068" cy="2283264"/>
              <a:chOff x="4282933" y="3281022"/>
              <a:chExt cx="289068" cy="2283264"/>
            </a:xfrm>
          </p:grpSpPr>
          <p:sp>
            <p:nvSpPr>
              <p:cNvPr id="134" name="Oval 43">
                <a:extLst>
                  <a:ext uri="{FF2B5EF4-FFF2-40B4-BE49-F238E27FC236}">
                    <a16:creationId xmlns:a16="http://schemas.microsoft.com/office/drawing/2014/main" id="{9EC4AAFD-E051-4B90-B597-956A1AE034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71818" y="3281022"/>
                <a:ext cx="200183" cy="194452"/>
              </a:xfrm>
              <a:prstGeom prst="ellipse">
                <a:avLst/>
              </a:prstGeom>
              <a:solidFill>
                <a:srgbClr val="0070C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35" name="Group 111">
                <a:extLst>
                  <a:ext uri="{FF2B5EF4-FFF2-40B4-BE49-F238E27FC236}">
                    <a16:creationId xmlns:a16="http://schemas.microsoft.com/office/drawing/2014/main" id="{8E6EA1FB-292E-44D9-A8CF-88F09B2EC218}"/>
                  </a:ext>
                </a:extLst>
              </p:cNvPr>
              <p:cNvGrpSpPr/>
              <p:nvPr/>
            </p:nvGrpSpPr>
            <p:grpSpPr>
              <a:xfrm>
                <a:off x="4282933" y="3432291"/>
                <a:ext cx="188976" cy="2131995"/>
                <a:chOff x="1702365" y="3662719"/>
                <a:chExt cx="188976" cy="2131995"/>
              </a:xfrm>
            </p:grpSpPr>
            <p:cxnSp>
              <p:nvCxnSpPr>
                <p:cNvPr id="136" name="Straight Connector 46">
                  <a:extLst>
                    <a:ext uri="{FF2B5EF4-FFF2-40B4-BE49-F238E27FC236}">
                      <a16:creationId xmlns:a16="http://schemas.microsoft.com/office/drawing/2014/main" id="{A5BABD84-4E3C-4B25-A4DE-6E5C92C0E62C}"/>
                    </a:ext>
                  </a:extLst>
                </p:cNvPr>
                <p:cNvCxnSpPr/>
                <p:nvPr/>
              </p:nvCxnSpPr>
              <p:spPr>
                <a:xfrm>
                  <a:off x="1891341" y="3705902"/>
                  <a:ext cx="0" cy="651665"/>
                </a:xfrm>
                <a:prstGeom prst="line">
                  <a:avLst/>
                </a:prstGeom>
                <a:ln w="19050">
                  <a:solidFill>
                    <a:srgbClr val="008EC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TextBox 47">
                  <a:extLst>
                    <a:ext uri="{FF2B5EF4-FFF2-40B4-BE49-F238E27FC236}">
                      <a16:creationId xmlns:a16="http://schemas.microsoft.com/office/drawing/2014/main" id="{B0A1B294-DDC4-4F9E-B3FA-0498054AF186}"/>
                    </a:ext>
                  </a:extLst>
                </p:cNvPr>
                <p:cNvSpPr txBox="1"/>
                <p:nvPr/>
              </p:nvSpPr>
              <p:spPr>
                <a:xfrm rot="17933280">
                  <a:off x="728700" y="4636384"/>
                  <a:ext cx="213199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8EC8"/>
                      </a:solidFill>
                    </a:rPr>
                    <a:t>Module GPS U-Blox NEO 6-M</a:t>
                  </a:r>
                  <a:endParaRPr lang="en-US" sz="1200" b="1" dirty="0">
                    <a:solidFill>
                      <a:srgbClr val="008EC8"/>
                    </a:solidFill>
                  </a:endParaRPr>
                </a:p>
              </p:txBody>
            </p:sp>
          </p:grpSp>
        </p:grpSp>
        <p:grpSp>
          <p:nvGrpSpPr>
            <p:cNvPr id="138" name="Group 141">
              <a:extLst>
                <a:ext uri="{FF2B5EF4-FFF2-40B4-BE49-F238E27FC236}">
                  <a16:creationId xmlns:a16="http://schemas.microsoft.com/office/drawing/2014/main" id="{03F6B281-7E04-402F-BCB9-D21C29A0CF35}"/>
                </a:ext>
              </a:extLst>
            </p:cNvPr>
            <p:cNvGrpSpPr/>
            <p:nvPr/>
          </p:nvGrpSpPr>
          <p:grpSpPr>
            <a:xfrm rot="14069309">
              <a:off x="10348476" y="-850752"/>
              <a:ext cx="762307" cy="2228376"/>
              <a:chOff x="3876086" y="3164787"/>
              <a:chExt cx="762307" cy="2228376"/>
            </a:xfrm>
          </p:grpSpPr>
          <p:sp>
            <p:nvSpPr>
              <p:cNvPr id="139" name="Oval 43">
                <a:extLst>
                  <a:ext uri="{FF2B5EF4-FFF2-40B4-BE49-F238E27FC236}">
                    <a16:creationId xmlns:a16="http://schemas.microsoft.com/office/drawing/2014/main" id="{BDCC5B00-4F8F-42F3-A3A8-A544410A12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7874" y="3164787"/>
                <a:ext cx="200183" cy="194452"/>
              </a:xfrm>
              <a:prstGeom prst="ellipse">
                <a:avLst/>
              </a:prstGeom>
              <a:solidFill>
                <a:srgbClr val="00B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0" name="Group 111">
                <a:extLst>
                  <a:ext uri="{FF2B5EF4-FFF2-40B4-BE49-F238E27FC236}">
                    <a16:creationId xmlns:a16="http://schemas.microsoft.com/office/drawing/2014/main" id="{11D747E2-CAE3-408D-AE33-C8DCD0CEFB68}"/>
                  </a:ext>
                </a:extLst>
              </p:cNvPr>
              <p:cNvGrpSpPr/>
              <p:nvPr/>
            </p:nvGrpSpPr>
            <p:grpSpPr>
              <a:xfrm>
                <a:off x="3876086" y="3314258"/>
                <a:ext cx="762307" cy="2078905"/>
                <a:chOff x="1295518" y="3544686"/>
                <a:chExt cx="762307" cy="2078905"/>
              </a:xfrm>
            </p:grpSpPr>
            <p:cxnSp>
              <p:nvCxnSpPr>
                <p:cNvPr id="141" name="Straight Connector 46">
                  <a:extLst>
                    <a:ext uri="{FF2B5EF4-FFF2-40B4-BE49-F238E27FC236}">
                      <a16:creationId xmlns:a16="http://schemas.microsoft.com/office/drawing/2014/main" id="{F92CB89F-B69F-47CF-B769-72DAA15D6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530691" flipV="1">
                  <a:off x="1636966" y="3648164"/>
                  <a:ext cx="524338" cy="317381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TextBox 47">
                  <a:extLst>
                    <a:ext uri="{FF2B5EF4-FFF2-40B4-BE49-F238E27FC236}">
                      <a16:creationId xmlns:a16="http://schemas.microsoft.com/office/drawing/2014/main" id="{F48CEC4B-8C07-4100-8099-6B9F64D54514}"/>
                    </a:ext>
                  </a:extLst>
                </p:cNvPr>
                <p:cNvSpPr txBox="1"/>
                <p:nvPr/>
              </p:nvSpPr>
              <p:spPr>
                <a:xfrm rot="7530691">
                  <a:off x="507802" y="4651209"/>
                  <a:ext cx="176009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B050"/>
                      </a:solidFill>
                    </a:rPr>
                    <a:t>Anten GPS 1575.42 MHz</a:t>
                  </a:r>
                  <a:endParaRPr lang="en-US" sz="1200" b="1" dirty="0">
                    <a:solidFill>
                      <a:srgbClr val="00B050"/>
                    </a:solidFill>
                  </a:endParaRPr>
                </a:p>
              </p:txBody>
            </p:sp>
          </p:grpSp>
        </p:grpSp>
        <p:grpSp>
          <p:nvGrpSpPr>
            <p:cNvPr id="145" name="Group 139">
              <a:extLst>
                <a:ext uri="{FF2B5EF4-FFF2-40B4-BE49-F238E27FC236}">
                  <a16:creationId xmlns:a16="http://schemas.microsoft.com/office/drawing/2014/main" id="{CCB0BCB3-C684-4489-A385-73BA1FDBEBFA}"/>
                </a:ext>
              </a:extLst>
            </p:cNvPr>
            <p:cNvGrpSpPr/>
            <p:nvPr/>
          </p:nvGrpSpPr>
          <p:grpSpPr>
            <a:xfrm>
              <a:off x="9109519" y="1517131"/>
              <a:ext cx="2264940" cy="850558"/>
              <a:chOff x="883085" y="3239272"/>
              <a:chExt cx="2264940" cy="850558"/>
            </a:xfrm>
          </p:grpSpPr>
          <p:sp>
            <p:nvSpPr>
              <p:cNvPr id="146" name="Oval 89">
                <a:extLst>
                  <a:ext uri="{FF2B5EF4-FFF2-40B4-BE49-F238E27FC236}">
                    <a16:creationId xmlns:a16="http://schemas.microsoft.com/office/drawing/2014/main" id="{C8F0341F-6E83-4E29-9EEB-5F8E027C4C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47842" y="3239272"/>
                <a:ext cx="200183" cy="194452"/>
              </a:xfrm>
              <a:prstGeom prst="ellipse">
                <a:avLst/>
              </a:prstGeom>
              <a:solidFill>
                <a:srgbClr val="ED374D">
                  <a:alpha val="80000"/>
                </a:srgbClr>
              </a:solidFill>
              <a:ln w="19050">
                <a:solidFill>
                  <a:srgbClr val="FF9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7" name="Group 108">
                <a:extLst>
                  <a:ext uri="{FF2B5EF4-FFF2-40B4-BE49-F238E27FC236}">
                    <a16:creationId xmlns:a16="http://schemas.microsoft.com/office/drawing/2014/main" id="{C05226E8-8506-458F-8870-0149DDB25213}"/>
                  </a:ext>
                </a:extLst>
              </p:cNvPr>
              <p:cNvGrpSpPr/>
              <p:nvPr/>
            </p:nvGrpSpPr>
            <p:grpSpPr>
              <a:xfrm>
                <a:off x="883085" y="3405247"/>
                <a:ext cx="2094073" cy="684583"/>
                <a:chOff x="-382801" y="3635675"/>
                <a:chExt cx="2094073" cy="684583"/>
              </a:xfrm>
            </p:grpSpPr>
            <p:cxnSp>
              <p:nvCxnSpPr>
                <p:cNvPr id="148" name="Straight Connector 91">
                  <a:extLst>
                    <a:ext uri="{FF2B5EF4-FFF2-40B4-BE49-F238E27FC236}">
                      <a16:creationId xmlns:a16="http://schemas.microsoft.com/office/drawing/2014/main" id="{1CCA9FE3-47D3-4AA1-A004-5EB77475E61A}"/>
                    </a:ext>
                  </a:extLst>
                </p:cNvPr>
                <p:cNvCxnSpPr>
                  <a:cxnSpLocks/>
                  <a:stCxn id="146" idx="3"/>
                  <a:endCxn id="149" idx="0"/>
                </p:cNvCxnSpPr>
                <p:nvPr/>
              </p:nvCxnSpPr>
              <p:spPr>
                <a:xfrm flipH="1">
                  <a:off x="137951" y="3635675"/>
                  <a:ext cx="1573321" cy="499917"/>
                </a:xfrm>
                <a:prstGeom prst="line">
                  <a:avLst/>
                </a:prstGeom>
                <a:solidFill>
                  <a:srgbClr val="ED374D">
                    <a:alpha val="80000"/>
                  </a:srgbClr>
                </a:solidFill>
                <a:ln w="19050">
                  <a:solidFill>
                    <a:srgbClr val="FF9393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TextBox 92">
                  <a:extLst>
                    <a:ext uri="{FF2B5EF4-FFF2-40B4-BE49-F238E27FC236}">
                      <a16:creationId xmlns:a16="http://schemas.microsoft.com/office/drawing/2014/main" id="{B9D67D81-EFE2-4571-838D-37AE62116A5E}"/>
                    </a:ext>
                  </a:extLst>
                </p:cNvPr>
                <p:cNvSpPr txBox="1"/>
                <p:nvPr/>
              </p:nvSpPr>
              <p:spPr>
                <a:xfrm>
                  <a:off x="-382801" y="4135592"/>
                  <a:ext cx="10415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ED374D"/>
                      </a:solidFill>
                    </a:rPr>
                    <a:t>DHT11 Sensor</a:t>
                  </a:r>
                  <a:endParaRPr lang="en-US" sz="1200" b="1" dirty="0">
                    <a:solidFill>
                      <a:srgbClr val="ED374D"/>
                    </a:solidFill>
                  </a:endParaRPr>
                </a:p>
              </p:txBody>
            </p:sp>
          </p:grpSp>
        </p:grpSp>
        <p:sp>
          <p:nvSpPr>
            <p:cNvPr id="153" name="文本框 100">
              <a:extLst>
                <a:ext uri="{FF2B5EF4-FFF2-40B4-BE49-F238E27FC236}">
                  <a16:creationId xmlns:a16="http://schemas.microsoft.com/office/drawing/2014/main" id="{B4189BB8-0CF9-43A4-ACDE-0C641A83BBFE}"/>
                </a:ext>
              </a:extLst>
            </p:cNvPr>
            <p:cNvSpPr txBox="1"/>
            <p:nvPr/>
          </p:nvSpPr>
          <p:spPr>
            <a:xfrm>
              <a:off x="8238644" y="4278493"/>
              <a:ext cx="2487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Auto Detect</a:t>
              </a:r>
              <a:endPara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55" name="文本框 100">
              <a:extLst>
                <a:ext uri="{FF2B5EF4-FFF2-40B4-BE49-F238E27FC236}">
                  <a16:creationId xmlns:a16="http://schemas.microsoft.com/office/drawing/2014/main" id="{77966AFA-612C-49F8-81A7-0548A49F7038}"/>
                </a:ext>
              </a:extLst>
            </p:cNvPr>
            <p:cNvSpPr txBox="1"/>
            <p:nvPr/>
          </p:nvSpPr>
          <p:spPr>
            <a:xfrm>
              <a:off x="3396173" y="1603141"/>
              <a:ext cx="2487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Input from GUI</a:t>
              </a:r>
              <a:endPara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grpSp>
          <p:nvGrpSpPr>
            <p:cNvPr id="156" name="Group 137">
              <a:extLst>
                <a:ext uri="{FF2B5EF4-FFF2-40B4-BE49-F238E27FC236}">
                  <a16:creationId xmlns:a16="http://schemas.microsoft.com/office/drawing/2014/main" id="{B42D599A-AA3D-4509-88CE-EAE8533400A4}"/>
                </a:ext>
              </a:extLst>
            </p:cNvPr>
            <p:cNvGrpSpPr/>
            <p:nvPr/>
          </p:nvGrpSpPr>
          <p:grpSpPr>
            <a:xfrm>
              <a:off x="3157815" y="5323035"/>
              <a:ext cx="1612626" cy="1074461"/>
              <a:chOff x="1182183" y="3037528"/>
              <a:chExt cx="1612626" cy="1074461"/>
            </a:xfrm>
          </p:grpSpPr>
          <p:sp>
            <p:nvSpPr>
              <p:cNvPr id="157" name="Oval 31">
                <a:extLst>
                  <a:ext uri="{FF2B5EF4-FFF2-40B4-BE49-F238E27FC236}">
                    <a16:creationId xmlns:a16="http://schemas.microsoft.com/office/drawing/2014/main" id="{EED7B5BC-501F-4B4F-B633-EC04EF2CB2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2183" y="3037528"/>
                <a:ext cx="200183" cy="194452"/>
              </a:xfrm>
              <a:prstGeom prst="ellipse">
                <a:avLst/>
              </a:prstGeom>
              <a:solidFill>
                <a:srgbClr val="7030A0">
                  <a:alpha val="80000"/>
                </a:srgbClr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58" name="Group 107">
                <a:extLst>
                  <a:ext uri="{FF2B5EF4-FFF2-40B4-BE49-F238E27FC236}">
                    <a16:creationId xmlns:a16="http://schemas.microsoft.com/office/drawing/2014/main" id="{6A3CB852-EF05-45AB-9D50-E926F94C9686}"/>
                  </a:ext>
                </a:extLst>
              </p:cNvPr>
              <p:cNvGrpSpPr/>
              <p:nvPr/>
            </p:nvGrpSpPr>
            <p:grpSpPr>
              <a:xfrm>
                <a:off x="1353050" y="3203503"/>
                <a:ext cx="1441759" cy="908486"/>
                <a:chOff x="1401846" y="3433931"/>
                <a:chExt cx="1441759" cy="908486"/>
              </a:xfrm>
            </p:grpSpPr>
            <p:cxnSp>
              <p:nvCxnSpPr>
                <p:cNvPr id="159" name="Straight Connector 33">
                  <a:extLst>
                    <a:ext uri="{FF2B5EF4-FFF2-40B4-BE49-F238E27FC236}">
                      <a16:creationId xmlns:a16="http://schemas.microsoft.com/office/drawing/2014/main" id="{1DF0138C-C73D-4171-BE38-8EC5AC3C722D}"/>
                    </a:ext>
                  </a:extLst>
                </p:cNvPr>
                <p:cNvCxnSpPr>
                  <a:cxnSpLocks/>
                  <a:stCxn id="157" idx="5"/>
                </p:cNvCxnSpPr>
                <p:nvPr/>
              </p:nvCxnSpPr>
              <p:spPr>
                <a:xfrm>
                  <a:off x="1401846" y="3433931"/>
                  <a:ext cx="758829" cy="714347"/>
                </a:xfrm>
                <a:prstGeom prst="line">
                  <a:avLst/>
                </a:prstGeom>
                <a:solidFill>
                  <a:srgbClr val="7030A0">
                    <a:alpha val="80000"/>
                  </a:srgbClr>
                </a:solidFill>
                <a:ln w="19050">
                  <a:solidFill>
                    <a:srgbClr val="7030A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TextBox 34">
                  <a:extLst>
                    <a:ext uri="{FF2B5EF4-FFF2-40B4-BE49-F238E27FC236}">
                      <a16:creationId xmlns:a16="http://schemas.microsoft.com/office/drawing/2014/main" id="{E426AD89-C702-4FEA-9EE2-7DBBEEA783D0}"/>
                    </a:ext>
                  </a:extLst>
                </p:cNvPr>
                <p:cNvSpPr txBox="1"/>
                <p:nvPr/>
              </p:nvSpPr>
              <p:spPr>
                <a:xfrm>
                  <a:off x="1580439" y="4157751"/>
                  <a:ext cx="126316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7030A0"/>
                      </a:solidFill>
                    </a:rPr>
                    <a:t>Barcode Scanner</a:t>
                  </a:r>
                  <a:endParaRPr lang="en-US" sz="1200" b="1" dirty="0">
                    <a:solidFill>
                      <a:srgbClr val="7030A0"/>
                    </a:solidFill>
                  </a:endParaRPr>
                </a:p>
              </p:txBody>
            </p:sp>
          </p:grpSp>
        </p:grpSp>
        <p:sp>
          <p:nvSpPr>
            <p:cNvPr id="161" name="Hình chữ nhật 160">
              <a:extLst>
                <a:ext uri="{FF2B5EF4-FFF2-40B4-BE49-F238E27FC236}">
                  <a16:creationId xmlns:a16="http://schemas.microsoft.com/office/drawing/2014/main" id="{2BCECBF4-A879-46FB-AEEA-962F62FF1E06}"/>
                </a:ext>
              </a:extLst>
            </p:cNvPr>
            <p:cNvSpPr/>
            <p:nvPr/>
          </p:nvSpPr>
          <p:spPr>
            <a:xfrm>
              <a:off x="866277" y="6166663"/>
              <a:ext cx="73129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GUI</a:t>
              </a:r>
              <a:endParaRPr lang="vi-VN" sz="2400" b="1" cap="none" spc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4" name="Group 137">
              <a:extLst>
                <a:ext uri="{FF2B5EF4-FFF2-40B4-BE49-F238E27FC236}">
                  <a16:creationId xmlns:a16="http://schemas.microsoft.com/office/drawing/2014/main" id="{832DFEC2-C4A7-47DD-824E-D8231564B8CE}"/>
                </a:ext>
              </a:extLst>
            </p:cNvPr>
            <p:cNvGrpSpPr/>
            <p:nvPr/>
          </p:nvGrpSpPr>
          <p:grpSpPr>
            <a:xfrm>
              <a:off x="6322506" y="3808514"/>
              <a:ext cx="1467556" cy="1074461"/>
              <a:chOff x="1182183" y="3037528"/>
              <a:chExt cx="1467556" cy="1074461"/>
            </a:xfrm>
          </p:grpSpPr>
          <p:sp>
            <p:nvSpPr>
              <p:cNvPr id="165" name="Oval 31">
                <a:extLst>
                  <a:ext uri="{FF2B5EF4-FFF2-40B4-BE49-F238E27FC236}">
                    <a16:creationId xmlns:a16="http://schemas.microsoft.com/office/drawing/2014/main" id="{D0CD68AF-D5BA-4704-89CD-973E4D125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2183" y="3037528"/>
                <a:ext cx="200183" cy="194452"/>
              </a:xfrm>
              <a:prstGeom prst="ellipse">
                <a:avLst/>
              </a:prstGeom>
              <a:solidFill>
                <a:srgbClr val="27D8D8">
                  <a:alpha val="80000"/>
                </a:srgbClr>
              </a:solidFill>
              <a:ln w="19050">
                <a:solidFill>
                  <a:srgbClr val="27D8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66" name="Group 107">
                <a:extLst>
                  <a:ext uri="{FF2B5EF4-FFF2-40B4-BE49-F238E27FC236}">
                    <a16:creationId xmlns:a16="http://schemas.microsoft.com/office/drawing/2014/main" id="{8345C885-1F7B-468D-9A01-D1D435D8EB17}"/>
                  </a:ext>
                </a:extLst>
              </p:cNvPr>
              <p:cNvGrpSpPr/>
              <p:nvPr/>
            </p:nvGrpSpPr>
            <p:grpSpPr>
              <a:xfrm>
                <a:off x="1353050" y="3203503"/>
                <a:ext cx="1296689" cy="908486"/>
                <a:chOff x="1401846" y="3433931"/>
                <a:chExt cx="1296689" cy="908486"/>
              </a:xfrm>
            </p:grpSpPr>
            <p:cxnSp>
              <p:nvCxnSpPr>
                <p:cNvPr id="167" name="Straight Connector 33">
                  <a:extLst>
                    <a:ext uri="{FF2B5EF4-FFF2-40B4-BE49-F238E27FC236}">
                      <a16:creationId xmlns:a16="http://schemas.microsoft.com/office/drawing/2014/main" id="{57EF7AB2-21BA-486C-89AC-7B29C933C780}"/>
                    </a:ext>
                  </a:extLst>
                </p:cNvPr>
                <p:cNvCxnSpPr>
                  <a:cxnSpLocks/>
                  <a:stCxn id="165" idx="5"/>
                </p:cNvCxnSpPr>
                <p:nvPr/>
              </p:nvCxnSpPr>
              <p:spPr>
                <a:xfrm>
                  <a:off x="1401846" y="3433931"/>
                  <a:ext cx="758829" cy="714347"/>
                </a:xfrm>
                <a:prstGeom prst="line">
                  <a:avLst/>
                </a:prstGeom>
                <a:solidFill>
                  <a:srgbClr val="27D8D8">
                    <a:alpha val="80000"/>
                  </a:srgbClr>
                </a:solidFill>
                <a:ln w="19050">
                  <a:solidFill>
                    <a:srgbClr val="27D8D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TextBox 34">
                  <a:extLst>
                    <a:ext uri="{FF2B5EF4-FFF2-40B4-BE49-F238E27FC236}">
                      <a16:creationId xmlns:a16="http://schemas.microsoft.com/office/drawing/2014/main" id="{ACC5A479-8563-4A1D-8EF9-1FEB98860E8E}"/>
                    </a:ext>
                  </a:extLst>
                </p:cNvPr>
                <p:cNvSpPr txBox="1"/>
                <p:nvPr/>
              </p:nvSpPr>
              <p:spPr>
                <a:xfrm>
                  <a:off x="1725512" y="4157751"/>
                  <a:ext cx="97302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70C0"/>
                      </a:solidFill>
                    </a:rPr>
                    <a:t>RaspNode #1</a:t>
                  </a:r>
                  <a:endParaRPr lang="en-US" sz="1200" b="1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grpSp>
          <p:nvGrpSpPr>
            <p:cNvPr id="169" name="Group 137">
              <a:extLst>
                <a:ext uri="{FF2B5EF4-FFF2-40B4-BE49-F238E27FC236}">
                  <a16:creationId xmlns:a16="http://schemas.microsoft.com/office/drawing/2014/main" id="{4B850FDE-C3F6-4F7B-95D3-67533A69EB3D}"/>
                </a:ext>
              </a:extLst>
            </p:cNvPr>
            <p:cNvGrpSpPr/>
            <p:nvPr/>
          </p:nvGrpSpPr>
          <p:grpSpPr>
            <a:xfrm>
              <a:off x="9790272" y="5469938"/>
              <a:ext cx="1397660" cy="1089015"/>
              <a:chOff x="1555210" y="2905749"/>
              <a:chExt cx="1397660" cy="1089015"/>
            </a:xfrm>
          </p:grpSpPr>
          <p:sp>
            <p:nvSpPr>
              <p:cNvPr id="170" name="Oval 31">
                <a:extLst>
                  <a:ext uri="{FF2B5EF4-FFF2-40B4-BE49-F238E27FC236}">
                    <a16:creationId xmlns:a16="http://schemas.microsoft.com/office/drawing/2014/main" id="{D30277C8-EA35-48E8-B9FC-4ECCAB526D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2687" y="2905749"/>
                <a:ext cx="200183" cy="194452"/>
              </a:xfrm>
              <a:prstGeom prst="ellipse">
                <a:avLst/>
              </a:prstGeom>
              <a:solidFill>
                <a:srgbClr val="27D8D8">
                  <a:alpha val="80000"/>
                </a:srgbClr>
              </a:solidFill>
              <a:ln w="19050">
                <a:solidFill>
                  <a:srgbClr val="27D8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71" name="Group 107">
                <a:extLst>
                  <a:ext uri="{FF2B5EF4-FFF2-40B4-BE49-F238E27FC236}">
                    <a16:creationId xmlns:a16="http://schemas.microsoft.com/office/drawing/2014/main" id="{4D8B7649-7449-4851-A965-F5E58A737902}"/>
                  </a:ext>
                </a:extLst>
              </p:cNvPr>
              <p:cNvGrpSpPr/>
              <p:nvPr/>
            </p:nvGrpSpPr>
            <p:grpSpPr>
              <a:xfrm>
                <a:off x="1555210" y="3071724"/>
                <a:ext cx="1226793" cy="923040"/>
                <a:chOff x="1604006" y="3302152"/>
                <a:chExt cx="1226793" cy="923040"/>
              </a:xfrm>
            </p:grpSpPr>
            <p:cxnSp>
              <p:nvCxnSpPr>
                <p:cNvPr id="172" name="Straight Connector 33">
                  <a:extLst>
                    <a:ext uri="{FF2B5EF4-FFF2-40B4-BE49-F238E27FC236}">
                      <a16:creationId xmlns:a16="http://schemas.microsoft.com/office/drawing/2014/main" id="{C966B15C-3E22-47EC-9662-7E105CA738DF}"/>
                    </a:ext>
                  </a:extLst>
                </p:cNvPr>
                <p:cNvCxnSpPr>
                  <a:cxnSpLocks/>
                  <a:stCxn id="170" idx="3"/>
                  <a:endCxn id="173" idx="0"/>
                </p:cNvCxnSpPr>
                <p:nvPr/>
              </p:nvCxnSpPr>
              <p:spPr>
                <a:xfrm flipH="1">
                  <a:off x="2095327" y="3302152"/>
                  <a:ext cx="735472" cy="738374"/>
                </a:xfrm>
                <a:prstGeom prst="line">
                  <a:avLst/>
                </a:prstGeom>
                <a:solidFill>
                  <a:srgbClr val="27D8D8">
                    <a:alpha val="80000"/>
                  </a:srgbClr>
                </a:solidFill>
                <a:ln w="19050">
                  <a:solidFill>
                    <a:srgbClr val="27D8D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TextBox 34">
                  <a:extLst>
                    <a:ext uri="{FF2B5EF4-FFF2-40B4-BE49-F238E27FC236}">
                      <a16:creationId xmlns:a16="http://schemas.microsoft.com/office/drawing/2014/main" id="{4040CE07-81B8-4E76-919D-322E73CB87F5}"/>
                    </a:ext>
                  </a:extLst>
                </p:cNvPr>
                <p:cNvSpPr txBox="1"/>
                <p:nvPr/>
              </p:nvSpPr>
              <p:spPr>
                <a:xfrm>
                  <a:off x="1604006" y="4040526"/>
                  <a:ext cx="98264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70C0"/>
                      </a:solidFill>
                    </a:rPr>
                    <a:t>RaspNode #n</a:t>
                  </a:r>
                  <a:endParaRPr lang="en-US" sz="1200" b="1" dirty="0">
                    <a:solidFill>
                      <a:srgbClr val="0070C0"/>
                    </a:solidFill>
                  </a:endParaRPr>
                </a:p>
              </p:txBody>
            </p:sp>
          </p:grpSp>
        </p:grpSp>
      </p:grpSp>
      <p:sp>
        <p:nvSpPr>
          <p:cNvPr id="113" name="任意多边形: 形状 27">
            <a:extLst>
              <a:ext uri="{FF2B5EF4-FFF2-40B4-BE49-F238E27FC236}">
                <a16:creationId xmlns:a16="http://schemas.microsoft.com/office/drawing/2014/main" id="{49FEDB83-0BD6-4B02-BE41-28D4186362AD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25">
            <a:extLst>
              <a:ext uri="{FF2B5EF4-FFF2-40B4-BE49-F238E27FC236}">
                <a16:creationId xmlns:a16="http://schemas.microsoft.com/office/drawing/2014/main" id="{0DC72DAD-6F5A-4DEC-8B34-805D6EFB9353}"/>
              </a:ext>
            </a:extLst>
          </p:cNvPr>
          <p:cNvSpPr txBox="1"/>
          <p:nvPr/>
        </p:nvSpPr>
        <p:spPr>
          <a:xfrm>
            <a:off x="848847" y="255003"/>
            <a:ext cx="81288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The </a:t>
            </a:r>
            <a:r>
              <a:rPr lang="en-US" altLang="zh-CN" sz="2800" b="1">
                <a:solidFill>
                  <a:srgbClr val="16A085"/>
                </a:solidFill>
                <a:latin typeface="+mn-ea"/>
              </a:rPr>
              <a:t>sample model 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 project</a:t>
            </a:r>
            <a:endParaRPr lang="zh-CN" altLang="en-US" sz="280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830771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95457a2-dd1d-4bd9-aba6-6d4b549889c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2670301"/>
            <a:ext cx="12192000" cy="2682050"/>
            <a:chOff x="-8284" y="3"/>
            <a:chExt cx="12211295" cy="3309194"/>
          </a:xfrm>
        </p:grpSpPr>
        <p:sp>
          <p:nvSpPr>
            <p:cNvPr id="4" name="ïṡļïḓè"/>
            <p:cNvSpPr/>
            <p:nvPr/>
          </p:nvSpPr>
          <p:spPr>
            <a:xfrm>
              <a:off x="0" y="3"/>
              <a:ext cx="12203008" cy="3303487"/>
            </a:xfrm>
            <a:prstGeom prst="rect">
              <a:avLst/>
            </a:prstGeom>
            <a:blipFill>
              <a:blip r:embed="rId4"/>
              <a:srcRect/>
              <a:stretch>
                <a:fillRect t="-90665" b="-8987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íŝļiḍê"/>
            <p:cNvSpPr/>
            <p:nvPr/>
          </p:nvSpPr>
          <p:spPr>
            <a:xfrm>
              <a:off x="-8284" y="4"/>
              <a:ext cx="12211295" cy="3309193"/>
            </a:xfrm>
            <a:prstGeom prst="rect">
              <a:avLst/>
            </a:prstGeom>
            <a:solidFill>
              <a:schemeClr val="tx2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860550" y="3828141"/>
            <a:ext cx="1981200" cy="1981200"/>
          </a:xfrm>
          <a:prstGeom prst="ellipse">
            <a:avLst/>
          </a:prstGeom>
          <a:blipFill>
            <a:blip r:embed="rId5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05400" y="3828141"/>
            <a:ext cx="1981200" cy="1981200"/>
          </a:xfrm>
          <a:prstGeom prst="ellipse">
            <a:avLst/>
          </a:prstGeom>
          <a:blipFill>
            <a:blip r:embed="rId6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582475" y="3828141"/>
            <a:ext cx="1981200" cy="1981200"/>
          </a:xfrm>
          <a:prstGeom prst="ellipse">
            <a:avLst/>
          </a:prstGeom>
          <a:blipFill>
            <a:blip r:embed="rId7"/>
            <a:srcRect/>
            <a:stretch>
              <a:fillRect l="-24837" r="-24521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63700" y="5899492"/>
            <a:ext cx="2374900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JAVA SWING GUI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21249" y="5899492"/>
            <a:ext cx="2655208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INPUT INFORMATION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19831" y="5899491"/>
            <a:ext cx="3434860" cy="1046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“WRITE ONCE – RUN ANYWHERE”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172" name="Picture 4" descr="Image result for barcode scanner png">
            <a:extLst>
              <a:ext uri="{FF2B5EF4-FFF2-40B4-BE49-F238E27FC236}">
                <a16:creationId xmlns:a16="http://schemas.microsoft.com/office/drawing/2014/main" id="{167D31FB-AE5F-4028-AA8B-48868014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8758" y="1012192"/>
            <a:ext cx="1559193" cy="15591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65B43527-2F66-4448-9FE8-3671FC456EEC}"/>
              </a:ext>
            </a:extLst>
          </p:cNvPr>
          <p:cNvCxnSpPr>
            <a:cxnSpLocks/>
          </p:cNvCxnSpPr>
          <p:nvPr/>
        </p:nvCxnSpPr>
        <p:spPr>
          <a:xfrm flipV="1">
            <a:off x="2071553" y="1791789"/>
            <a:ext cx="2343766" cy="19666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5EA0887A-D684-49F6-8895-62E7588D1407}"/>
              </a:ext>
            </a:extLst>
          </p:cNvPr>
          <p:cNvCxnSpPr>
            <a:cxnSpLocks/>
          </p:cNvCxnSpPr>
          <p:nvPr/>
        </p:nvCxnSpPr>
        <p:spPr>
          <a:xfrm>
            <a:off x="7953465" y="1669143"/>
            <a:ext cx="2377984" cy="205574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Image result for JSON file png">
            <a:extLst>
              <a:ext uri="{FF2B5EF4-FFF2-40B4-BE49-F238E27FC236}">
                <a16:creationId xmlns:a16="http://schemas.microsoft.com/office/drawing/2014/main" id="{F8B20A2F-ED60-4084-86DC-E1D04AF0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449" y="983258"/>
            <a:ext cx="1522726" cy="15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check png">
            <a:extLst>
              <a:ext uri="{FF2B5EF4-FFF2-40B4-BE49-F238E27FC236}">
                <a16:creationId xmlns:a16="http://schemas.microsoft.com/office/drawing/2014/main" id="{F24B9D04-0758-430B-8B34-2780E2C2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41" y="6056876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check png">
            <a:extLst>
              <a:ext uri="{FF2B5EF4-FFF2-40B4-BE49-F238E27FC236}">
                <a16:creationId xmlns:a16="http://schemas.microsoft.com/office/drawing/2014/main" id="{0F29E2CA-3F88-4319-A116-A92D4DA6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48" y="608178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check png">
            <a:extLst>
              <a:ext uri="{FF2B5EF4-FFF2-40B4-BE49-F238E27FC236}">
                <a16:creationId xmlns:a16="http://schemas.microsoft.com/office/drawing/2014/main" id="{F90F6E18-5F2E-440B-BBD1-CB502391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23" y="605687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check png">
            <a:extLst>
              <a:ext uri="{FF2B5EF4-FFF2-40B4-BE49-F238E27FC236}">
                <a16:creationId xmlns:a16="http://schemas.microsoft.com/office/drawing/2014/main" id="{3C962F77-798C-4D8A-8214-0DBFD9F7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33" y="169638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CC6CAAB4-6E2B-463A-8171-6FCB63A66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5544" y="-30807"/>
            <a:ext cx="3627918" cy="3871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4" descr="Image result for check png">
            <a:extLst>
              <a:ext uri="{FF2B5EF4-FFF2-40B4-BE49-F238E27FC236}">
                <a16:creationId xmlns:a16="http://schemas.microsoft.com/office/drawing/2014/main" id="{90B128C7-5F1C-41D6-87DE-0FB5FEB57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44" y="1012192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check png">
            <a:extLst>
              <a:ext uri="{FF2B5EF4-FFF2-40B4-BE49-F238E27FC236}">
                <a16:creationId xmlns:a16="http://schemas.microsoft.com/office/drawing/2014/main" id="{B9BD6358-2400-436E-9C35-6F40A39CF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92" y="285491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任意多边形: 形状 27">
            <a:extLst>
              <a:ext uri="{FF2B5EF4-FFF2-40B4-BE49-F238E27FC236}">
                <a16:creationId xmlns:a16="http://schemas.microsoft.com/office/drawing/2014/main" id="{7E4EDEE4-DD92-4CE1-89FE-60F70F92BFB4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25">
            <a:extLst>
              <a:ext uri="{FF2B5EF4-FFF2-40B4-BE49-F238E27FC236}">
                <a16:creationId xmlns:a16="http://schemas.microsoft.com/office/drawing/2014/main" id="{A1E31ED7-350F-49E1-B106-65D006066872}"/>
              </a:ext>
            </a:extLst>
          </p:cNvPr>
          <p:cNvSpPr txBox="1"/>
          <p:nvPr/>
        </p:nvSpPr>
        <p:spPr>
          <a:xfrm>
            <a:off x="848848" y="255003"/>
            <a:ext cx="347669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The </a:t>
            </a:r>
            <a:r>
              <a:rPr lang="en-US" altLang="zh-CN" sz="2800" b="1">
                <a:solidFill>
                  <a:srgbClr val="16A085"/>
                </a:solidFill>
                <a:latin typeface="+mn-ea"/>
              </a:rPr>
              <a:t>sample model</a:t>
            </a:r>
            <a:endParaRPr lang="zh-CN" altLang="en-US" sz="280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96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4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Hình ảnh 39" descr="Ảnh có chứa bầu trời, ngoài trời, đang ngồi&#10;&#10;Mô tả được tạo tự động">
            <a:extLst>
              <a:ext uri="{FF2B5EF4-FFF2-40B4-BE49-F238E27FC236}">
                <a16:creationId xmlns:a16="http://schemas.microsoft.com/office/drawing/2014/main" id="{1F2AF84C-23A1-47CE-BE5F-2C78992EDC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9200"/>
            <a:ext cx="12192000" cy="83474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711200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36994" y="189240"/>
            <a:ext cx="2255746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942799" y="2058288"/>
            <a:ext cx="3714145" cy="957342"/>
            <a:chOff x="1876408" y="2319546"/>
            <a:chExt cx="3714145" cy="957342"/>
          </a:xfrm>
        </p:grpSpPr>
        <p:sp>
          <p:nvSpPr>
            <p:cNvPr id="10" name="任意多边形: 形状 9"/>
            <p:cNvSpPr/>
            <p:nvPr/>
          </p:nvSpPr>
          <p:spPr>
            <a:xfrm>
              <a:off x="1876408" y="2343150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261791" y="2647950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098476" y="2447895"/>
              <a:ext cx="12779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Problem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12602" y="2319546"/>
              <a:ext cx="360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098477" y="2784445"/>
              <a:ext cx="249207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3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Some issues in reality Logistics status</a:t>
              </a:r>
              <a:endParaRPr lang="en-US" altLang="zh-CN" sz="1300" b="1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942799" y="4173975"/>
            <a:ext cx="4253475" cy="939107"/>
            <a:chOff x="1876408" y="3490009"/>
            <a:chExt cx="4253475" cy="939107"/>
          </a:xfrm>
        </p:grpSpPr>
        <p:sp>
          <p:nvSpPr>
            <p:cNvPr id="11" name="任意多边形: 形状 10"/>
            <p:cNvSpPr/>
            <p:nvPr/>
          </p:nvSpPr>
          <p:spPr>
            <a:xfrm>
              <a:off x="1876408" y="3508375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2261791" y="3813175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98476" y="3613120"/>
              <a:ext cx="30314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Technical Architecture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78137" y="3490009"/>
              <a:ext cx="429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098475" y="3936673"/>
              <a:ext cx="24920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3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Introduce about an idiea using blockchain technology</a:t>
              </a:r>
              <a:endParaRPr lang="en-US" altLang="zh-CN" sz="1300" b="1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324600" y="2058288"/>
            <a:ext cx="3570515" cy="957341"/>
            <a:chOff x="6258209" y="2319546"/>
            <a:chExt cx="3570515" cy="957341"/>
          </a:xfrm>
        </p:grpSpPr>
        <p:sp>
          <p:nvSpPr>
            <p:cNvPr id="13" name="任意多边形: 形状 12"/>
            <p:cNvSpPr/>
            <p:nvPr/>
          </p:nvSpPr>
          <p:spPr>
            <a:xfrm>
              <a:off x="6258209" y="2343150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6643592" y="2647950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499176" y="2447895"/>
              <a:ext cx="1265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Solution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45783" y="2319546"/>
              <a:ext cx="4171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521238" y="2784445"/>
              <a:ext cx="2307486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3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Come up with resolution to this problem</a:t>
              </a:r>
              <a:endParaRPr lang="en-US" altLang="zh-CN" sz="1300" b="1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324600" y="4173975"/>
            <a:ext cx="3722737" cy="739053"/>
            <a:chOff x="6258209" y="3490009"/>
            <a:chExt cx="3722737" cy="739053"/>
          </a:xfrm>
        </p:grpSpPr>
        <p:sp>
          <p:nvSpPr>
            <p:cNvPr id="14" name="任意多边形: 形状 13"/>
            <p:cNvSpPr/>
            <p:nvPr/>
          </p:nvSpPr>
          <p:spPr>
            <a:xfrm>
              <a:off x="6258209" y="3508375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643592" y="3813175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499176" y="3613120"/>
              <a:ext cx="24817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Discussion – Q&amp;A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546585" y="349000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521237" y="3936674"/>
              <a:ext cx="19065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3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Questions &amp; Answers</a:t>
              </a:r>
              <a:endParaRPr lang="en-US" altLang="zh-CN" sz="1300" b="1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22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_图片 20">
            <a:extLst>
              <a:ext uri="{FF2B5EF4-FFF2-40B4-BE49-F238E27FC236}">
                <a16:creationId xmlns:a16="http://schemas.microsoft.com/office/drawing/2014/main" id="{7EB592E7-8AB3-4D6C-8B9A-8418A09D3F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9" t="20820" r="7958" b="11184"/>
          <a:stretch/>
        </p:blipFill>
        <p:spPr>
          <a:xfrm>
            <a:off x="-331672" y="945403"/>
            <a:ext cx="3490609" cy="3411334"/>
          </a:xfrm>
          <a:prstGeom prst="rect">
            <a:avLst/>
          </a:prstGeom>
        </p:spPr>
      </p:pic>
      <p:grpSp>
        <p:nvGrpSpPr>
          <p:cNvPr id="8" name="Group 41"/>
          <p:cNvGrpSpPr/>
          <p:nvPr/>
        </p:nvGrpSpPr>
        <p:grpSpPr>
          <a:xfrm>
            <a:off x="8645395" y="3709408"/>
            <a:ext cx="1211912" cy="1211912"/>
            <a:chOff x="5494150" y="2269320"/>
            <a:chExt cx="788112" cy="788112"/>
          </a:xfrm>
        </p:grpSpPr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494150" y="2269320"/>
              <a:ext cx="788112" cy="78811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7" b="1" dirty="0"/>
            </a:p>
          </p:txBody>
        </p:sp>
        <p:sp>
          <p:nvSpPr>
            <p:cNvPr id="38" name="Freeform 86"/>
            <p:cNvSpPr>
              <a:spLocks noEditPoints="1"/>
            </p:cNvSpPr>
            <p:nvPr/>
          </p:nvSpPr>
          <p:spPr bwMode="auto">
            <a:xfrm>
              <a:off x="5771250" y="2466594"/>
              <a:ext cx="233912" cy="393564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pic>
        <p:nvPicPr>
          <p:cNvPr id="60" name="图片 7">
            <a:extLst>
              <a:ext uri="{FF2B5EF4-FFF2-40B4-BE49-F238E27FC236}">
                <a16:creationId xmlns:a16="http://schemas.microsoft.com/office/drawing/2014/main" id="{B00E20E8-5378-44BB-B2F7-7CD5AA33DF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4" t="24252" r="5837" b="14889"/>
          <a:stretch/>
        </p:blipFill>
        <p:spPr>
          <a:xfrm>
            <a:off x="8824136" y="4128974"/>
            <a:ext cx="3367864" cy="2633174"/>
          </a:xfrm>
          <a:prstGeom prst="rect">
            <a:avLst/>
          </a:prstGeom>
        </p:spPr>
      </p:pic>
      <p:pic>
        <p:nvPicPr>
          <p:cNvPr id="61" name="图片 29">
            <a:extLst>
              <a:ext uri="{FF2B5EF4-FFF2-40B4-BE49-F238E27FC236}">
                <a16:creationId xmlns:a16="http://schemas.microsoft.com/office/drawing/2014/main" id="{55AAAC0E-EA58-4BFC-9FB8-4A2A1309F8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6" t="16760" r="5327" b="9670"/>
          <a:stretch/>
        </p:blipFill>
        <p:spPr>
          <a:xfrm>
            <a:off x="8965161" y="16537"/>
            <a:ext cx="2804305" cy="3087409"/>
          </a:xfrm>
          <a:prstGeom prst="rect">
            <a:avLst/>
          </a:prstGeom>
        </p:spPr>
      </p:pic>
      <p:pic>
        <p:nvPicPr>
          <p:cNvPr id="71" name="Picture 30">
            <a:extLst>
              <a:ext uri="{FF2B5EF4-FFF2-40B4-BE49-F238E27FC236}">
                <a16:creationId xmlns:a16="http://schemas.microsoft.com/office/drawing/2014/main" id="{3A26B6EA-1C10-48CB-8C1B-733AF8DCD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7" t="919" r="31219" b="26435"/>
          <a:stretch/>
        </p:blipFill>
        <p:spPr bwMode="auto">
          <a:xfrm>
            <a:off x="4864247" y="1273776"/>
            <a:ext cx="1669332" cy="166106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Nhóm 1">
            <a:extLst>
              <a:ext uri="{FF2B5EF4-FFF2-40B4-BE49-F238E27FC236}">
                <a16:creationId xmlns:a16="http://schemas.microsoft.com/office/drawing/2014/main" id="{2E866687-8F70-49F9-94D1-2B30975089BD}"/>
              </a:ext>
            </a:extLst>
          </p:cNvPr>
          <p:cNvGrpSpPr/>
          <p:nvPr/>
        </p:nvGrpSpPr>
        <p:grpSpPr>
          <a:xfrm>
            <a:off x="1882909" y="3135607"/>
            <a:ext cx="1154632" cy="1154632"/>
            <a:chOff x="5168705" y="2314282"/>
            <a:chExt cx="597809" cy="597809"/>
          </a:xfrm>
        </p:grpSpPr>
        <p:sp>
          <p:nvSpPr>
            <p:cNvPr id="73" name="Oval 13">
              <a:extLst>
                <a:ext uri="{FF2B5EF4-FFF2-40B4-BE49-F238E27FC236}">
                  <a16:creationId xmlns:a16="http://schemas.microsoft.com/office/drawing/2014/main" id="{33BC1F5B-26E8-4DE7-AE47-7E4F0EC8E5A5}"/>
                </a:ext>
              </a:extLst>
            </p:cNvPr>
            <p:cNvSpPr/>
            <p:nvPr/>
          </p:nvSpPr>
          <p:spPr>
            <a:xfrm>
              <a:off x="5168705" y="2314282"/>
              <a:ext cx="597809" cy="5978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74" name="Oval 13">
              <a:extLst>
                <a:ext uri="{FF2B5EF4-FFF2-40B4-BE49-F238E27FC236}">
                  <a16:creationId xmlns:a16="http://schemas.microsoft.com/office/drawing/2014/main" id="{C10CEC8E-0098-4E9F-9E93-A81D40625141}"/>
                </a:ext>
              </a:extLst>
            </p:cNvPr>
            <p:cNvSpPr/>
            <p:nvPr/>
          </p:nvSpPr>
          <p:spPr>
            <a:xfrm>
              <a:off x="5306867" y="2452162"/>
              <a:ext cx="321486" cy="318409"/>
            </a:xfrm>
            <a:custGeom>
              <a:avLst/>
              <a:gdLst>
                <a:gd name="connsiteX0" fmla="*/ 242094 w 331788"/>
                <a:gd name="connsiteY0" fmla="*/ 203585 h 328613"/>
                <a:gd name="connsiteX1" fmla="*/ 214264 w 331788"/>
                <a:gd name="connsiteY1" fmla="*/ 214264 h 328613"/>
                <a:gd name="connsiteX2" fmla="*/ 214264 w 331788"/>
                <a:gd name="connsiteY2" fmla="*/ 269924 h 328613"/>
                <a:gd name="connsiteX3" fmla="*/ 269924 w 331788"/>
                <a:gd name="connsiteY3" fmla="*/ 269924 h 328613"/>
                <a:gd name="connsiteX4" fmla="*/ 269924 w 331788"/>
                <a:gd name="connsiteY4" fmla="*/ 214264 h 328613"/>
                <a:gd name="connsiteX5" fmla="*/ 242094 w 331788"/>
                <a:gd name="connsiteY5" fmla="*/ 203585 h 328613"/>
                <a:gd name="connsiteX6" fmla="*/ 85725 w 331788"/>
                <a:gd name="connsiteY6" fmla="*/ 200752 h 328613"/>
                <a:gd name="connsiteX7" fmla="*/ 136525 w 331788"/>
                <a:gd name="connsiteY7" fmla="*/ 207698 h 328613"/>
                <a:gd name="connsiteX8" fmla="*/ 132667 w 331788"/>
                <a:gd name="connsiteY8" fmla="*/ 222250 h 328613"/>
                <a:gd name="connsiteX9" fmla="*/ 38783 w 331788"/>
                <a:gd name="connsiteY9" fmla="*/ 222250 h 328613"/>
                <a:gd name="connsiteX10" fmla="*/ 34925 w 331788"/>
                <a:gd name="connsiteY10" fmla="*/ 207698 h 328613"/>
                <a:gd name="connsiteX11" fmla="*/ 85725 w 331788"/>
                <a:gd name="connsiteY11" fmla="*/ 200752 h 328613"/>
                <a:gd name="connsiteX12" fmla="*/ 86038 w 331788"/>
                <a:gd name="connsiteY12" fmla="*/ 150283 h 328613"/>
                <a:gd name="connsiteX13" fmla="*/ 136525 w 331788"/>
                <a:gd name="connsiteY13" fmla="*/ 158221 h 328613"/>
                <a:gd name="connsiteX14" fmla="*/ 132678 w 331788"/>
                <a:gd name="connsiteY14" fmla="*/ 171450 h 328613"/>
                <a:gd name="connsiteX15" fmla="*/ 39076 w 331788"/>
                <a:gd name="connsiteY15" fmla="*/ 171450 h 328613"/>
                <a:gd name="connsiteX16" fmla="*/ 36512 w 331788"/>
                <a:gd name="connsiteY16" fmla="*/ 158221 h 328613"/>
                <a:gd name="connsiteX17" fmla="*/ 86038 w 331788"/>
                <a:gd name="connsiteY17" fmla="*/ 150283 h 328613"/>
                <a:gd name="connsiteX18" fmla="*/ 243681 w 331788"/>
                <a:gd name="connsiteY18" fmla="*/ 148724 h 328613"/>
                <a:gd name="connsiteX19" fmla="*/ 295275 w 331788"/>
                <a:gd name="connsiteY19" fmla="*/ 156745 h 328613"/>
                <a:gd name="connsiteX20" fmla="*/ 292663 w 331788"/>
                <a:gd name="connsiteY20" fmla="*/ 171450 h 328613"/>
                <a:gd name="connsiteX21" fmla="*/ 197312 w 331788"/>
                <a:gd name="connsiteY21" fmla="*/ 171450 h 328613"/>
                <a:gd name="connsiteX22" fmla="*/ 192087 w 331788"/>
                <a:gd name="connsiteY22" fmla="*/ 156745 h 328613"/>
                <a:gd name="connsiteX23" fmla="*/ 243681 w 331788"/>
                <a:gd name="connsiteY23" fmla="*/ 148724 h 328613"/>
                <a:gd name="connsiteX24" fmla="*/ 86038 w 331788"/>
                <a:gd name="connsiteY24" fmla="*/ 99483 h 328613"/>
                <a:gd name="connsiteX25" fmla="*/ 136525 w 331788"/>
                <a:gd name="connsiteY25" fmla="*/ 107421 h 328613"/>
                <a:gd name="connsiteX26" fmla="*/ 132678 w 331788"/>
                <a:gd name="connsiteY26" fmla="*/ 120650 h 328613"/>
                <a:gd name="connsiteX27" fmla="*/ 39076 w 331788"/>
                <a:gd name="connsiteY27" fmla="*/ 120650 h 328613"/>
                <a:gd name="connsiteX28" fmla="*/ 36512 w 331788"/>
                <a:gd name="connsiteY28" fmla="*/ 107421 h 328613"/>
                <a:gd name="connsiteX29" fmla="*/ 86038 w 331788"/>
                <a:gd name="connsiteY29" fmla="*/ 99483 h 328613"/>
                <a:gd name="connsiteX30" fmla="*/ 243681 w 331788"/>
                <a:gd name="connsiteY30" fmla="*/ 99152 h 328613"/>
                <a:gd name="connsiteX31" fmla="*/ 295275 w 331788"/>
                <a:gd name="connsiteY31" fmla="*/ 106098 h 328613"/>
                <a:gd name="connsiteX32" fmla="*/ 292663 w 331788"/>
                <a:gd name="connsiteY32" fmla="*/ 120650 h 328613"/>
                <a:gd name="connsiteX33" fmla="*/ 196006 w 331788"/>
                <a:gd name="connsiteY33" fmla="*/ 120650 h 328613"/>
                <a:gd name="connsiteX34" fmla="*/ 192087 w 331788"/>
                <a:gd name="connsiteY34" fmla="*/ 106098 h 328613"/>
                <a:gd name="connsiteX35" fmla="*/ 243681 w 331788"/>
                <a:gd name="connsiteY35" fmla="*/ 99152 h 328613"/>
                <a:gd name="connsiteX36" fmla="*/ 243681 w 331788"/>
                <a:gd name="connsiteY36" fmla="*/ 48711 h 328613"/>
                <a:gd name="connsiteX37" fmla="*/ 295275 w 331788"/>
                <a:gd name="connsiteY37" fmla="*/ 56732 h 328613"/>
                <a:gd name="connsiteX38" fmla="*/ 292663 w 331788"/>
                <a:gd name="connsiteY38" fmla="*/ 71437 h 328613"/>
                <a:gd name="connsiteX39" fmla="*/ 197312 w 331788"/>
                <a:gd name="connsiteY39" fmla="*/ 71437 h 328613"/>
                <a:gd name="connsiteX40" fmla="*/ 192087 w 331788"/>
                <a:gd name="connsiteY40" fmla="*/ 56732 h 328613"/>
                <a:gd name="connsiteX41" fmla="*/ 243681 w 331788"/>
                <a:gd name="connsiteY41" fmla="*/ 48711 h 328613"/>
                <a:gd name="connsiteX42" fmla="*/ 85725 w 331788"/>
                <a:gd name="connsiteY42" fmla="*/ 48683 h 328613"/>
                <a:gd name="connsiteX43" fmla="*/ 136525 w 331788"/>
                <a:gd name="connsiteY43" fmla="*/ 56621 h 328613"/>
                <a:gd name="connsiteX44" fmla="*/ 132667 w 331788"/>
                <a:gd name="connsiteY44" fmla="*/ 69850 h 328613"/>
                <a:gd name="connsiteX45" fmla="*/ 38783 w 331788"/>
                <a:gd name="connsiteY45" fmla="*/ 69850 h 328613"/>
                <a:gd name="connsiteX46" fmla="*/ 34925 w 331788"/>
                <a:gd name="connsiteY46" fmla="*/ 56621 h 328613"/>
                <a:gd name="connsiteX47" fmla="*/ 85725 w 331788"/>
                <a:gd name="connsiteY47" fmla="*/ 48683 h 328613"/>
                <a:gd name="connsiteX48" fmla="*/ 245779 w 331788"/>
                <a:gd name="connsiteY48" fmla="*/ 12700 h 328613"/>
                <a:gd name="connsiteX49" fmla="*/ 171450 w 331788"/>
                <a:gd name="connsiteY49" fmla="*/ 28215 h 328613"/>
                <a:gd name="connsiteX50" fmla="*/ 171450 w 331788"/>
                <a:gd name="connsiteY50" fmla="*/ 263525 h 328613"/>
                <a:gd name="connsiteX51" fmla="*/ 192314 w 331788"/>
                <a:gd name="connsiteY51" fmla="*/ 257061 h 328613"/>
                <a:gd name="connsiteX52" fmla="*/ 205355 w 331788"/>
                <a:gd name="connsiteY52" fmla="*/ 205344 h 328613"/>
                <a:gd name="connsiteX53" fmla="*/ 279684 w 331788"/>
                <a:gd name="connsiteY53" fmla="*/ 205344 h 328613"/>
                <a:gd name="connsiteX54" fmla="*/ 294028 w 331788"/>
                <a:gd name="connsiteY54" fmla="*/ 257061 h 328613"/>
                <a:gd name="connsiteX55" fmla="*/ 317500 w 331788"/>
                <a:gd name="connsiteY55" fmla="*/ 263525 h 328613"/>
                <a:gd name="connsiteX56" fmla="*/ 317500 w 331788"/>
                <a:gd name="connsiteY56" fmla="*/ 28215 h 328613"/>
                <a:gd name="connsiteX57" fmla="*/ 245779 w 331788"/>
                <a:gd name="connsiteY57" fmla="*/ 12700 h 328613"/>
                <a:gd name="connsiteX58" fmla="*/ 84931 w 331788"/>
                <a:gd name="connsiteY58" fmla="*/ 12700 h 328613"/>
                <a:gd name="connsiteX59" fmla="*/ 12700 w 331788"/>
                <a:gd name="connsiteY59" fmla="*/ 28215 h 328613"/>
                <a:gd name="connsiteX60" fmla="*/ 12700 w 331788"/>
                <a:gd name="connsiteY60" fmla="*/ 263525 h 328613"/>
                <a:gd name="connsiteX61" fmla="*/ 84931 w 331788"/>
                <a:gd name="connsiteY61" fmla="*/ 249303 h 328613"/>
                <a:gd name="connsiteX62" fmla="*/ 157163 w 331788"/>
                <a:gd name="connsiteY62" fmla="*/ 263525 h 328613"/>
                <a:gd name="connsiteX63" fmla="*/ 157163 w 331788"/>
                <a:gd name="connsiteY63" fmla="*/ 28215 h 328613"/>
                <a:gd name="connsiteX64" fmla="*/ 84931 w 331788"/>
                <a:gd name="connsiteY64" fmla="*/ 12700 h 328613"/>
                <a:gd name="connsiteX65" fmla="*/ 86835 w 331788"/>
                <a:gd name="connsiteY65" fmla="*/ 0 h 328613"/>
                <a:gd name="connsiteX66" fmla="*/ 165894 w 331788"/>
                <a:gd name="connsiteY66" fmla="*/ 15525 h 328613"/>
                <a:gd name="connsiteX67" fmla="*/ 244953 w 331788"/>
                <a:gd name="connsiteY67" fmla="*/ 0 h 328613"/>
                <a:gd name="connsiteX68" fmla="*/ 326604 w 331788"/>
                <a:gd name="connsiteY68" fmla="*/ 16819 h 328613"/>
                <a:gd name="connsiteX69" fmla="*/ 331788 w 331788"/>
                <a:gd name="connsiteY69" fmla="*/ 23288 h 328613"/>
                <a:gd name="connsiteX70" fmla="*/ 331788 w 331788"/>
                <a:gd name="connsiteY70" fmla="*/ 274276 h 328613"/>
                <a:gd name="connsiteX71" fmla="*/ 322716 w 331788"/>
                <a:gd name="connsiteY71" fmla="*/ 280744 h 328613"/>
                <a:gd name="connsiteX72" fmla="*/ 289019 w 331788"/>
                <a:gd name="connsiteY72" fmla="*/ 269101 h 328613"/>
                <a:gd name="connsiteX73" fmla="*/ 285130 w 331788"/>
                <a:gd name="connsiteY73" fmla="*/ 274276 h 328613"/>
                <a:gd name="connsiteX74" fmla="*/ 329196 w 331788"/>
                <a:gd name="connsiteY74" fmla="*/ 318263 h 328613"/>
                <a:gd name="connsiteX75" fmla="*/ 318828 w 331788"/>
                <a:gd name="connsiteY75" fmla="*/ 328613 h 328613"/>
                <a:gd name="connsiteX76" fmla="*/ 274762 w 331788"/>
                <a:gd name="connsiteY76" fmla="*/ 284626 h 328613"/>
                <a:gd name="connsiteX77" fmla="*/ 206072 w 331788"/>
                <a:gd name="connsiteY77" fmla="*/ 279451 h 328613"/>
                <a:gd name="connsiteX78" fmla="*/ 198295 w 331788"/>
                <a:gd name="connsiteY78" fmla="*/ 270394 h 328613"/>
                <a:gd name="connsiteX79" fmla="*/ 167190 w 331788"/>
                <a:gd name="connsiteY79" fmla="*/ 280744 h 328613"/>
                <a:gd name="connsiteX80" fmla="*/ 163302 w 331788"/>
                <a:gd name="connsiteY80" fmla="*/ 280744 h 328613"/>
                <a:gd name="connsiteX81" fmla="*/ 85539 w 331788"/>
                <a:gd name="connsiteY81" fmla="*/ 263926 h 328613"/>
                <a:gd name="connsiteX82" fmla="*/ 9072 w 331788"/>
                <a:gd name="connsiteY82" fmla="*/ 280744 h 328613"/>
                <a:gd name="connsiteX83" fmla="*/ 0 w 331788"/>
                <a:gd name="connsiteY83" fmla="*/ 274276 h 328613"/>
                <a:gd name="connsiteX84" fmla="*/ 0 w 331788"/>
                <a:gd name="connsiteY84" fmla="*/ 23288 h 328613"/>
                <a:gd name="connsiteX85" fmla="*/ 5184 w 331788"/>
                <a:gd name="connsiteY85" fmla="*/ 16819 h 328613"/>
                <a:gd name="connsiteX86" fmla="*/ 86835 w 331788"/>
                <a:gd name="connsiteY8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1788" h="328613">
                  <a:moveTo>
                    <a:pt x="242094" y="203585"/>
                  </a:moveTo>
                  <a:cubicBezTo>
                    <a:pt x="232062" y="203585"/>
                    <a:pt x="222031" y="207145"/>
                    <a:pt x="214264" y="214264"/>
                  </a:cubicBezTo>
                  <a:cubicBezTo>
                    <a:pt x="200025" y="229797"/>
                    <a:pt x="200025" y="254391"/>
                    <a:pt x="214264" y="269924"/>
                  </a:cubicBezTo>
                  <a:cubicBezTo>
                    <a:pt x="229797" y="284163"/>
                    <a:pt x="254391" y="284163"/>
                    <a:pt x="269924" y="269924"/>
                  </a:cubicBezTo>
                  <a:cubicBezTo>
                    <a:pt x="284163" y="254391"/>
                    <a:pt x="284163" y="229797"/>
                    <a:pt x="269924" y="214264"/>
                  </a:cubicBezTo>
                  <a:cubicBezTo>
                    <a:pt x="262158" y="207145"/>
                    <a:pt x="252126" y="203585"/>
                    <a:pt x="242094" y="203585"/>
                  </a:cubicBezTo>
                  <a:close/>
                  <a:moveTo>
                    <a:pt x="85725" y="200752"/>
                  </a:moveTo>
                  <a:cubicBezTo>
                    <a:pt x="102122" y="200752"/>
                    <a:pt x="118520" y="203067"/>
                    <a:pt x="136525" y="207698"/>
                  </a:cubicBezTo>
                  <a:cubicBezTo>
                    <a:pt x="136525" y="207698"/>
                    <a:pt x="136525" y="207698"/>
                    <a:pt x="132667" y="222250"/>
                  </a:cubicBezTo>
                  <a:cubicBezTo>
                    <a:pt x="99229" y="211667"/>
                    <a:pt x="72221" y="211667"/>
                    <a:pt x="38783" y="222250"/>
                  </a:cubicBezTo>
                  <a:cubicBezTo>
                    <a:pt x="38783" y="222250"/>
                    <a:pt x="38783" y="222250"/>
                    <a:pt x="34925" y="207698"/>
                  </a:cubicBezTo>
                  <a:cubicBezTo>
                    <a:pt x="52930" y="203067"/>
                    <a:pt x="69327" y="200752"/>
                    <a:pt x="85725" y="200752"/>
                  </a:cubicBezTo>
                  <a:close/>
                  <a:moveTo>
                    <a:pt x="86038" y="150283"/>
                  </a:moveTo>
                  <a:cubicBezTo>
                    <a:pt x="102226" y="150283"/>
                    <a:pt x="118574" y="152929"/>
                    <a:pt x="136525" y="158221"/>
                  </a:cubicBezTo>
                  <a:cubicBezTo>
                    <a:pt x="136525" y="158221"/>
                    <a:pt x="136525" y="158221"/>
                    <a:pt x="132678" y="171450"/>
                  </a:cubicBezTo>
                  <a:cubicBezTo>
                    <a:pt x="99341" y="162190"/>
                    <a:pt x="72414" y="162190"/>
                    <a:pt x="39076" y="171450"/>
                  </a:cubicBezTo>
                  <a:cubicBezTo>
                    <a:pt x="39076" y="171450"/>
                    <a:pt x="39076" y="171450"/>
                    <a:pt x="36512" y="158221"/>
                  </a:cubicBezTo>
                  <a:cubicBezTo>
                    <a:pt x="53822" y="152929"/>
                    <a:pt x="69850" y="150283"/>
                    <a:pt x="86038" y="150283"/>
                  </a:cubicBezTo>
                  <a:close/>
                  <a:moveTo>
                    <a:pt x="243681" y="148724"/>
                  </a:moveTo>
                  <a:cubicBezTo>
                    <a:pt x="260335" y="148724"/>
                    <a:pt x="276989" y="151398"/>
                    <a:pt x="295275" y="156745"/>
                  </a:cubicBezTo>
                  <a:cubicBezTo>
                    <a:pt x="295275" y="156745"/>
                    <a:pt x="295275" y="156745"/>
                    <a:pt x="292663" y="171450"/>
                  </a:cubicBezTo>
                  <a:cubicBezTo>
                    <a:pt x="257396" y="162092"/>
                    <a:pt x="231272" y="162092"/>
                    <a:pt x="197312" y="171450"/>
                  </a:cubicBezTo>
                  <a:cubicBezTo>
                    <a:pt x="197312" y="171450"/>
                    <a:pt x="197312" y="171450"/>
                    <a:pt x="192087" y="156745"/>
                  </a:cubicBezTo>
                  <a:cubicBezTo>
                    <a:pt x="210374" y="151398"/>
                    <a:pt x="227027" y="148724"/>
                    <a:pt x="243681" y="148724"/>
                  </a:cubicBezTo>
                  <a:close/>
                  <a:moveTo>
                    <a:pt x="86038" y="99483"/>
                  </a:moveTo>
                  <a:cubicBezTo>
                    <a:pt x="102226" y="99483"/>
                    <a:pt x="118574" y="102129"/>
                    <a:pt x="136525" y="107421"/>
                  </a:cubicBezTo>
                  <a:cubicBezTo>
                    <a:pt x="136525" y="107421"/>
                    <a:pt x="136525" y="107421"/>
                    <a:pt x="132678" y="120650"/>
                  </a:cubicBezTo>
                  <a:cubicBezTo>
                    <a:pt x="99341" y="111390"/>
                    <a:pt x="72414" y="111390"/>
                    <a:pt x="39076" y="120650"/>
                  </a:cubicBezTo>
                  <a:cubicBezTo>
                    <a:pt x="39076" y="120650"/>
                    <a:pt x="39076" y="120650"/>
                    <a:pt x="36512" y="107421"/>
                  </a:cubicBezTo>
                  <a:cubicBezTo>
                    <a:pt x="53822" y="102129"/>
                    <a:pt x="69850" y="99483"/>
                    <a:pt x="86038" y="99483"/>
                  </a:cubicBezTo>
                  <a:close/>
                  <a:moveTo>
                    <a:pt x="243681" y="99152"/>
                  </a:moveTo>
                  <a:cubicBezTo>
                    <a:pt x="260335" y="99152"/>
                    <a:pt x="276989" y="101467"/>
                    <a:pt x="295275" y="106098"/>
                  </a:cubicBezTo>
                  <a:cubicBezTo>
                    <a:pt x="295275" y="106098"/>
                    <a:pt x="295275" y="106098"/>
                    <a:pt x="292663" y="120650"/>
                  </a:cubicBezTo>
                  <a:cubicBezTo>
                    <a:pt x="257396" y="111390"/>
                    <a:pt x="231272" y="111390"/>
                    <a:pt x="196006" y="120650"/>
                  </a:cubicBezTo>
                  <a:cubicBezTo>
                    <a:pt x="196006" y="120650"/>
                    <a:pt x="196006" y="120650"/>
                    <a:pt x="192087" y="106098"/>
                  </a:cubicBezTo>
                  <a:cubicBezTo>
                    <a:pt x="210374" y="101467"/>
                    <a:pt x="227027" y="99152"/>
                    <a:pt x="243681" y="99152"/>
                  </a:cubicBezTo>
                  <a:close/>
                  <a:moveTo>
                    <a:pt x="243681" y="48711"/>
                  </a:moveTo>
                  <a:cubicBezTo>
                    <a:pt x="260335" y="48711"/>
                    <a:pt x="276989" y="51385"/>
                    <a:pt x="295275" y="56732"/>
                  </a:cubicBezTo>
                  <a:cubicBezTo>
                    <a:pt x="295275" y="56732"/>
                    <a:pt x="295275" y="56732"/>
                    <a:pt x="292663" y="71437"/>
                  </a:cubicBezTo>
                  <a:cubicBezTo>
                    <a:pt x="257396" y="60742"/>
                    <a:pt x="231272" y="60742"/>
                    <a:pt x="197312" y="71437"/>
                  </a:cubicBezTo>
                  <a:cubicBezTo>
                    <a:pt x="197312" y="71437"/>
                    <a:pt x="197312" y="71437"/>
                    <a:pt x="192087" y="56732"/>
                  </a:cubicBezTo>
                  <a:cubicBezTo>
                    <a:pt x="210374" y="51385"/>
                    <a:pt x="227027" y="48711"/>
                    <a:pt x="243681" y="48711"/>
                  </a:cubicBezTo>
                  <a:close/>
                  <a:moveTo>
                    <a:pt x="85725" y="48683"/>
                  </a:moveTo>
                  <a:cubicBezTo>
                    <a:pt x="102122" y="48683"/>
                    <a:pt x="118520" y="51329"/>
                    <a:pt x="136525" y="56621"/>
                  </a:cubicBezTo>
                  <a:cubicBezTo>
                    <a:pt x="136525" y="56621"/>
                    <a:pt x="136525" y="56621"/>
                    <a:pt x="132667" y="69850"/>
                  </a:cubicBezTo>
                  <a:cubicBezTo>
                    <a:pt x="99229" y="60590"/>
                    <a:pt x="72221" y="60590"/>
                    <a:pt x="38783" y="69850"/>
                  </a:cubicBezTo>
                  <a:lnTo>
                    <a:pt x="34925" y="56621"/>
                  </a:lnTo>
                  <a:cubicBezTo>
                    <a:pt x="52930" y="51329"/>
                    <a:pt x="69327" y="48683"/>
                    <a:pt x="85725" y="48683"/>
                  </a:cubicBezTo>
                  <a:close/>
                  <a:moveTo>
                    <a:pt x="245779" y="12700"/>
                  </a:moveTo>
                  <a:cubicBezTo>
                    <a:pt x="224915" y="12700"/>
                    <a:pt x="201443" y="16579"/>
                    <a:pt x="171450" y="28215"/>
                  </a:cubicBezTo>
                  <a:cubicBezTo>
                    <a:pt x="171450" y="28215"/>
                    <a:pt x="171450" y="28215"/>
                    <a:pt x="171450" y="263525"/>
                  </a:cubicBezTo>
                  <a:cubicBezTo>
                    <a:pt x="176666" y="262232"/>
                    <a:pt x="185794" y="259646"/>
                    <a:pt x="192314" y="257061"/>
                  </a:cubicBezTo>
                  <a:cubicBezTo>
                    <a:pt x="185794" y="238960"/>
                    <a:pt x="191010" y="219566"/>
                    <a:pt x="205355" y="205344"/>
                  </a:cubicBezTo>
                  <a:cubicBezTo>
                    <a:pt x="226219" y="184657"/>
                    <a:pt x="258819" y="184657"/>
                    <a:pt x="279684" y="205344"/>
                  </a:cubicBezTo>
                  <a:cubicBezTo>
                    <a:pt x="294028" y="218273"/>
                    <a:pt x="299244" y="238960"/>
                    <a:pt x="294028" y="257061"/>
                  </a:cubicBezTo>
                  <a:cubicBezTo>
                    <a:pt x="301852" y="258353"/>
                    <a:pt x="312284" y="262232"/>
                    <a:pt x="317500" y="263525"/>
                  </a:cubicBezTo>
                  <a:lnTo>
                    <a:pt x="317500" y="28215"/>
                  </a:lnTo>
                  <a:cubicBezTo>
                    <a:pt x="288812" y="17872"/>
                    <a:pt x="266643" y="12700"/>
                    <a:pt x="245779" y="12700"/>
                  </a:cubicBezTo>
                  <a:close/>
                  <a:moveTo>
                    <a:pt x="84931" y="12700"/>
                  </a:moveTo>
                  <a:cubicBezTo>
                    <a:pt x="63004" y="12700"/>
                    <a:pt x="42366" y="17872"/>
                    <a:pt x="12700" y="28215"/>
                  </a:cubicBezTo>
                  <a:cubicBezTo>
                    <a:pt x="12700" y="28215"/>
                    <a:pt x="12700" y="28215"/>
                    <a:pt x="12700" y="263525"/>
                  </a:cubicBezTo>
                  <a:cubicBezTo>
                    <a:pt x="41077" y="254475"/>
                    <a:pt x="63004" y="249303"/>
                    <a:pt x="84931" y="249303"/>
                  </a:cubicBezTo>
                  <a:cubicBezTo>
                    <a:pt x="106859" y="249303"/>
                    <a:pt x="128786" y="254475"/>
                    <a:pt x="157163" y="263525"/>
                  </a:cubicBezTo>
                  <a:lnTo>
                    <a:pt x="157163" y="28215"/>
                  </a:lnTo>
                  <a:cubicBezTo>
                    <a:pt x="128786" y="17872"/>
                    <a:pt x="106859" y="12700"/>
                    <a:pt x="84931" y="12700"/>
                  </a:cubicBezTo>
                  <a:close/>
                  <a:moveTo>
                    <a:pt x="86835" y="0"/>
                  </a:moveTo>
                  <a:cubicBezTo>
                    <a:pt x="110164" y="0"/>
                    <a:pt x="133493" y="5175"/>
                    <a:pt x="165894" y="15525"/>
                  </a:cubicBezTo>
                  <a:cubicBezTo>
                    <a:pt x="198295" y="5175"/>
                    <a:pt x="221624" y="0"/>
                    <a:pt x="244953" y="0"/>
                  </a:cubicBezTo>
                  <a:cubicBezTo>
                    <a:pt x="269578" y="0"/>
                    <a:pt x="294203" y="5175"/>
                    <a:pt x="326604" y="16819"/>
                  </a:cubicBezTo>
                  <a:cubicBezTo>
                    <a:pt x="329196" y="18113"/>
                    <a:pt x="331788" y="20700"/>
                    <a:pt x="331788" y="23288"/>
                  </a:cubicBezTo>
                  <a:cubicBezTo>
                    <a:pt x="331788" y="23288"/>
                    <a:pt x="331788" y="23288"/>
                    <a:pt x="331788" y="274276"/>
                  </a:cubicBezTo>
                  <a:cubicBezTo>
                    <a:pt x="331788" y="280744"/>
                    <a:pt x="325308" y="280744"/>
                    <a:pt x="322716" y="280744"/>
                  </a:cubicBezTo>
                  <a:cubicBezTo>
                    <a:pt x="313643" y="276863"/>
                    <a:pt x="299387" y="272982"/>
                    <a:pt x="289019" y="269101"/>
                  </a:cubicBezTo>
                  <a:cubicBezTo>
                    <a:pt x="287723" y="271688"/>
                    <a:pt x="286427" y="272982"/>
                    <a:pt x="285130" y="274276"/>
                  </a:cubicBezTo>
                  <a:cubicBezTo>
                    <a:pt x="285130" y="274276"/>
                    <a:pt x="285130" y="274276"/>
                    <a:pt x="329196" y="318263"/>
                  </a:cubicBezTo>
                  <a:cubicBezTo>
                    <a:pt x="329196" y="318263"/>
                    <a:pt x="329196" y="318263"/>
                    <a:pt x="318828" y="328613"/>
                  </a:cubicBezTo>
                  <a:cubicBezTo>
                    <a:pt x="318828" y="328613"/>
                    <a:pt x="318828" y="328613"/>
                    <a:pt x="274762" y="284626"/>
                  </a:cubicBezTo>
                  <a:cubicBezTo>
                    <a:pt x="254025" y="300151"/>
                    <a:pt x="224216" y="298857"/>
                    <a:pt x="206072" y="279451"/>
                  </a:cubicBezTo>
                  <a:cubicBezTo>
                    <a:pt x="202183" y="276863"/>
                    <a:pt x="200887" y="274276"/>
                    <a:pt x="198295" y="270394"/>
                  </a:cubicBezTo>
                  <a:cubicBezTo>
                    <a:pt x="189223" y="272982"/>
                    <a:pt x="174966" y="278157"/>
                    <a:pt x="167190" y="280744"/>
                  </a:cubicBezTo>
                  <a:cubicBezTo>
                    <a:pt x="165894" y="280744"/>
                    <a:pt x="164598" y="280744"/>
                    <a:pt x="163302" y="280744"/>
                  </a:cubicBezTo>
                  <a:cubicBezTo>
                    <a:pt x="130901" y="269101"/>
                    <a:pt x="108868" y="263926"/>
                    <a:pt x="85539" y="263926"/>
                  </a:cubicBezTo>
                  <a:cubicBezTo>
                    <a:pt x="63506" y="263926"/>
                    <a:pt x="40177" y="269101"/>
                    <a:pt x="9072" y="280744"/>
                  </a:cubicBezTo>
                  <a:cubicBezTo>
                    <a:pt x="6480" y="280744"/>
                    <a:pt x="0" y="280744"/>
                    <a:pt x="0" y="274276"/>
                  </a:cubicBezTo>
                  <a:cubicBezTo>
                    <a:pt x="0" y="274276"/>
                    <a:pt x="0" y="274276"/>
                    <a:pt x="0" y="23288"/>
                  </a:cubicBezTo>
                  <a:cubicBezTo>
                    <a:pt x="0" y="20700"/>
                    <a:pt x="2592" y="18113"/>
                    <a:pt x="5184" y="16819"/>
                  </a:cubicBezTo>
                  <a:cubicBezTo>
                    <a:pt x="37585" y="5175"/>
                    <a:pt x="62210" y="0"/>
                    <a:pt x="86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25500" dist="5588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4011A8F9-648B-454A-AD8F-91F63269EE4F}"/>
              </a:ext>
            </a:extLst>
          </p:cNvPr>
          <p:cNvGrpSpPr/>
          <p:nvPr/>
        </p:nvGrpSpPr>
        <p:grpSpPr>
          <a:xfrm>
            <a:off x="8558023" y="2104311"/>
            <a:ext cx="1154632" cy="1154632"/>
            <a:chOff x="3216766" y="1804493"/>
            <a:chExt cx="2030928" cy="2030928"/>
          </a:xfrm>
        </p:grpSpPr>
        <p:sp>
          <p:nvSpPr>
            <p:cNvPr id="75" name="椭圆 13">
              <a:extLst>
                <a:ext uri="{FF2B5EF4-FFF2-40B4-BE49-F238E27FC236}">
                  <a16:creationId xmlns:a16="http://schemas.microsoft.com/office/drawing/2014/main" id="{5B881506-F285-4AB6-A808-02AA69EB76C7}"/>
                </a:ext>
              </a:extLst>
            </p:cNvPr>
            <p:cNvSpPr/>
            <p:nvPr/>
          </p:nvSpPr>
          <p:spPr>
            <a:xfrm>
              <a:off x="3216766" y="1804493"/>
              <a:ext cx="2030928" cy="20309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76" name="Picture 4" descr="Image result for machine learning icon png">
              <a:extLst>
                <a:ext uri="{FF2B5EF4-FFF2-40B4-BE49-F238E27FC236}">
                  <a16:creationId xmlns:a16="http://schemas.microsoft.com/office/drawing/2014/main" id="{69C05F6A-DA1B-40C4-BE93-0FDC83FE2C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4" t="5224" r="4360" b="71775"/>
            <a:stretch/>
          </p:blipFill>
          <p:spPr bwMode="auto">
            <a:xfrm>
              <a:off x="3421810" y="2200533"/>
              <a:ext cx="1567800" cy="1367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文本框 100">
            <a:extLst>
              <a:ext uri="{FF2B5EF4-FFF2-40B4-BE49-F238E27FC236}">
                <a16:creationId xmlns:a16="http://schemas.microsoft.com/office/drawing/2014/main" id="{9CAAC96D-0CED-404D-9339-483359A1D07D}"/>
              </a:ext>
            </a:extLst>
          </p:cNvPr>
          <p:cNvSpPr txBox="1"/>
          <p:nvPr/>
        </p:nvSpPr>
        <p:spPr>
          <a:xfrm>
            <a:off x="-305591" y="4098543"/>
            <a:ext cx="2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CUSTOMER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78" name="文本框 100">
            <a:extLst>
              <a:ext uri="{FF2B5EF4-FFF2-40B4-BE49-F238E27FC236}">
                <a16:creationId xmlns:a16="http://schemas.microsoft.com/office/drawing/2014/main" id="{2F2D2707-A0E6-47D8-95AB-A97B71095604}"/>
              </a:ext>
            </a:extLst>
          </p:cNvPr>
          <p:cNvSpPr txBox="1"/>
          <p:nvPr/>
        </p:nvSpPr>
        <p:spPr>
          <a:xfrm>
            <a:off x="7209083" y="4947204"/>
            <a:ext cx="2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MOBILE APP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79" name="文本框 100">
            <a:extLst>
              <a:ext uri="{FF2B5EF4-FFF2-40B4-BE49-F238E27FC236}">
                <a16:creationId xmlns:a16="http://schemas.microsoft.com/office/drawing/2014/main" id="{2EFBD86F-0A3D-4169-A1EB-4FD971D67B05}"/>
              </a:ext>
            </a:extLst>
          </p:cNvPr>
          <p:cNvSpPr txBox="1"/>
          <p:nvPr/>
        </p:nvSpPr>
        <p:spPr>
          <a:xfrm>
            <a:off x="9432764" y="2836226"/>
            <a:ext cx="2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PC – WEBSITE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1D72317C-2EB5-436B-B758-186DACCC83F1}"/>
              </a:ext>
            </a:extLst>
          </p:cNvPr>
          <p:cNvCxnSpPr>
            <a:stCxn id="71" idx="6"/>
            <a:endCxn id="75" idx="2"/>
          </p:cNvCxnSpPr>
          <p:nvPr/>
        </p:nvCxnSpPr>
        <p:spPr>
          <a:xfrm>
            <a:off x="6533579" y="2104311"/>
            <a:ext cx="2024444" cy="577316"/>
          </a:xfrm>
          <a:prstGeom prst="line">
            <a:avLst/>
          </a:prstGeom>
          <a:ln w="28575">
            <a:solidFill>
              <a:srgbClr val="001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B8944E6F-5A7B-46DC-9B0A-20754D25C53C}"/>
              </a:ext>
            </a:extLst>
          </p:cNvPr>
          <p:cNvCxnSpPr>
            <a:cxnSpLocks/>
            <a:stCxn id="71" idx="5"/>
            <a:endCxn id="84" idx="1"/>
          </p:cNvCxnSpPr>
          <p:nvPr/>
        </p:nvCxnSpPr>
        <p:spPr>
          <a:xfrm>
            <a:off x="6289111" y="2691587"/>
            <a:ext cx="2533764" cy="1195301"/>
          </a:xfrm>
          <a:prstGeom prst="line">
            <a:avLst/>
          </a:prstGeom>
          <a:ln w="28575">
            <a:solidFill>
              <a:srgbClr val="001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nối Thẳng 24">
            <a:extLst>
              <a:ext uri="{FF2B5EF4-FFF2-40B4-BE49-F238E27FC236}">
                <a16:creationId xmlns:a16="http://schemas.microsoft.com/office/drawing/2014/main" id="{E3A16B16-0A79-476D-A4D5-E71B552BB6C4}"/>
              </a:ext>
            </a:extLst>
          </p:cNvPr>
          <p:cNvCxnSpPr>
            <a:cxnSpLocks/>
            <a:stCxn id="84" idx="0"/>
            <a:endCxn id="75" idx="4"/>
          </p:cNvCxnSpPr>
          <p:nvPr/>
        </p:nvCxnSpPr>
        <p:spPr>
          <a:xfrm flipH="1" flipV="1">
            <a:off x="9135339" y="3258943"/>
            <a:ext cx="116012" cy="450465"/>
          </a:xfrm>
          <a:prstGeom prst="line">
            <a:avLst/>
          </a:prstGeom>
          <a:ln w="28575">
            <a:solidFill>
              <a:srgbClr val="001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Bảng 16">
            <a:extLst>
              <a:ext uri="{FF2B5EF4-FFF2-40B4-BE49-F238E27FC236}">
                <a16:creationId xmlns:a16="http://schemas.microsoft.com/office/drawing/2014/main" id="{64D1FA58-572B-45A2-B26B-2DD8EB37AA09}"/>
              </a:ext>
            </a:extLst>
          </p:cNvPr>
          <p:cNvGraphicFramePr>
            <a:graphicFrameLocks noGrp="1"/>
          </p:cNvGraphicFramePr>
          <p:nvPr/>
        </p:nvGraphicFramePr>
        <p:xfrm>
          <a:off x="1862032" y="3072281"/>
          <a:ext cx="5829000" cy="3748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612">
                  <a:extLst>
                    <a:ext uri="{9D8B030D-6E8A-4147-A177-3AD203B41FA5}">
                      <a16:colId xmlns:a16="http://schemas.microsoft.com/office/drawing/2014/main" val="1299167379"/>
                    </a:ext>
                  </a:extLst>
                </a:gridCol>
                <a:gridCol w="2164194">
                  <a:extLst>
                    <a:ext uri="{9D8B030D-6E8A-4147-A177-3AD203B41FA5}">
                      <a16:colId xmlns:a16="http://schemas.microsoft.com/office/drawing/2014/main" val="1378369994"/>
                    </a:ext>
                  </a:extLst>
                </a:gridCol>
                <a:gridCol w="2164194">
                  <a:extLst>
                    <a:ext uri="{9D8B030D-6E8A-4147-A177-3AD203B41FA5}">
                      <a16:colId xmlns:a16="http://schemas.microsoft.com/office/drawing/2014/main" val="3842197243"/>
                    </a:ext>
                  </a:extLst>
                </a:gridCol>
              </a:tblGrid>
              <a:tr h="332500">
                <a:tc gridSpan="2">
                  <a:txBody>
                    <a:bodyPr/>
                    <a:lstStyle/>
                    <a:p>
                      <a:r>
                        <a:rPr lang="en-US" sz="140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549176"/>
                  </a:ext>
                </a:extLst>
              </a:tr>
              <a:tr h="329597">
                <a:tc gridSpan="2">
                  <a:txBody>
                    <a:bodyPr/>
                    <a:lstStyle/>
                    <a:p>
                      <a:r>
                        <a:rPr lang="en-US" sz="1400"/>
                        <a:t>Origin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782960"/>
                  </a:ext>
                </a:extLst>
              </a:tr>
              <a:tr h="370237">
                <a:tc rowSpan="2">
                  <a:txBody>
                    <a:bodyPr/>
                    <a:lstStyle/>
                    <a:p>
                      <a:r>
                        <a:rPr lang="en-US" sz="1400"/>
                        <a:t>Real–time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196628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Humidity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180549"/>
                  </a:ext>
                </a:extLst>
              </a:tr>
              <a:tr h="330926">
                <a:tc gridSpan="2">
                  <a:txBody>
                    <a:bodyPr/>
                    <a:lstStyle/>
                    <a:p>
                      <a:r>
                        <a:rPr lang="en-US" sz="1400"/>
                        <a:t>Other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916298"/>
                  </a:ext>
                </a:extLst>
              </a:tr>
              <a:tr h="1518195">
                <a:tc>
                  <a:txBody>
                    <a:bodyPr/>
                    <a:lstStyle/>
                    <a:p>
                      <a:r>
                        <a:rPr lang="en-US" sz="1400"/>
                        <a:t>Real–time location: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482782"/>
                  </a:ext>
                </a:extLst>
              </a:tr>
              <a:tr h="56184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001146"/>
                  </a:ext>
                </a:extLst>
              </a:tr>
            </a:tbl>
          </a:graphicData>
        </a:graphic>
      </p:graphicFrame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6AE0ED06-C3B8-4EBA-87D2-CE8821A979CB}"/>
              </a:ext>
            </a:extLst>
          </p:cNvPr>
          <p:cNvCxnSpPr>
            <a:cxnSpLocks/>
            <a:stCxn id="71" idx="2"/>
            <a:endCxn id="73" idx="7"/>
          </p:cNvCxnSpPr>
          <p:nvPr/>
        </p:nvCxnSpPr>
        <p:spPr>
          <a:xfrm flipH="1">
            <a:off x="2868449" y="2104311"/>
            <a:ext cx="1995798" cy="1200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4" descr="Image result for map and location">
            <a:extLst>
              <a:ext uri="{FF2B5EF4-FFF2-40B4-BE49-F238E27FC236}">
                <a16:creationId xmlns:a16="http://schemas.microsoft.com/office/drawing/2014/main" id="{05C81076-F86D-4EE5-8091-FDA1579D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041" y="4745755"/>
            <a:ext cx="4311811" cy="20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任意多边形: 形状 27">
            <a:extLst>
              <a:ext uri="{FF2B5EF4-FFF2-40B4-BE49-F238E27FC236}">
                <a16:creationId xmlns:a16="http://schemas.microsoft.com/office/drawing/2014/main" id="{43C9E1B1-C1FE-4BFD-8508-5E01533F7687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5">
            <a:extLst>
              <a:ext uri="{FF2B5EF4-FFF2-40B4-BE49-F238E27FC236}">
                <a16:creationId xmlns:a16="http://schemas.microsoft.com/office/drawing/2014/main" id="{22780E0B-67C2-4388-A809-95DD33AD00DD}"/>
              </a:ext>
            </a:extLst>
          </p:cNvPr>
          <p:cNvSpPr txBox="1"/>
          <p:nvPr/>
        </p:nvSpPr>
        <p:spPr>
          <a:xfrm>
            <a:off x="848847" y="255003"/>
            <a:ext cx="81288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The </a:t>
            </a:r>
            <a:r>
              <a:rPr lang="en-US" altLang="zh-CN" sz="2800" b="1">
                <a:solidFill>
                  <a:srgbClr val="16A085"/>
                </a:solidFill>
                <a:latin typeface="+mn-ea"/>
              </a:rPr>
              <a:t>sample model 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 project</a:t>
            </a:r>
            <a:endParaRPr lang="zh-CN" altLang="en-US" sz="280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8763510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json rpc ethereum">
            <a:extLst>
              <a:ext uri="{FF2B5EF4-FFF2-40B4-BE49-F238E27FC236}">
                <a16:creationId xmlns:a16="http://schemas.microsoft.com/office/drawing/2014/main" id="{4584CC76-9DC4-4A77-82AE-7B1231792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9" y="1"/>
            <a:ext cx="8025513" cy="345407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mage result for json rpc ethereum">
            <a:extLst>
              <a:ext uri="{FF2B5EF4-FFF2-40B4-BE49-F238E27FC236}">
                <a16:creationId xmlns:a16="http://schemas.microsoft.com/office/drawing/2014/main" id="{8C39F58F-54A9-4AA7-B83A-A63CD4278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3439237"/>
            <a:ext cx="8688288" cy="341876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C08DA74C-35A5-4A32-9876-B0B0F55B17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363" y="644692"/>
            <a:ext cx="1757420" cy="1777785"/>
          </a:xfrm>
          <a:prstGeom prst="flowChartConnector">
            <a:avLst/>
          </a:prstGeom>
        </p:spPr>
      </p:pic>
      <p:pic>
        <p:nvPicPr>
          <p:cNvPr id="5" name="Picture 4" descr="Image result for RPC">
            <a:extLst>
              <a:ext uri="{FF2B5EF4-FFF2-40B4-BE49-F238E27FC236}">
                <a16:creationId xmlns:a16="http://schemas.microsoft.com/office/drawing/2014/main" id="{3A69D619-A298-4367-854A-6B51FC9BC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4336666"/>
            <a:ext cx="1667111" cy="17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8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 dir="in"/>
      </p:transition>
    </mc:Choice>
    <mc:Fallback xmlns="">
      <p:transition spd="slow" advTm="0">
        <p:split orient="vert" dir="in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041261" y="310613"/>
            <a:ext cx="881080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>
                <a:solidFill>
                  <a:schemeClr val="accent1"/>
                </a:solidFill>
                <a:latin typeface="Calibri" panose="020F0502020204030204" pitchFamily="34" charset="0"/>
              </a:rPr>
              <a:t>INTRODUCING ABOUT ETHEREUM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B2D0C862-CE7F-4FD8-9F38-970118717CDC}"/>
              </a:ext>
            </a:extLst>
          </p:cNvPr>
          <p:cNvGrpSpPr>
            <a:grpSpLocks/>
          </p:cNvGrpSpPr>
          <p:nvPr/>
        </p:nvGrpSpPr>
        <p:grpSpPr bwMode="auto">
          <a:xfrm>
            <a:off x="4862503" y="2580789"/>
            <a:ext cx="1171000" cy="1346970"/>
            <a:chOff x="-1" y="-1"/>
            <a:chExt cx="3157375" cy="3631225"/>
          </a:xfrm>
        </p:grpSpPr>
        <p:sp>
          <p:nvSpPr>
            <p:cNvPr id="5" name="ïṧḷïḓê-Freeform: Shape 40">
              <a:extLst>
                <a:ext uri="{FF2B5EF4-FFF2-40B4-BE49-F238E27FC236}">
                  <a16:creationId xmlns:a16="http://schemas.microsoft.com/office/drawing/2014/main" id="{75A5A031-DFE1-4633-AE32-5BD4F7789F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1" y="1127400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6" name="ïṧḷïḓê-Freeform: Shape 41">
              <a:extLst>
                <a:ext uri="{FF2B5EF4-FFF2-40B4-BE49-F238E27FC236}">
                  <a16:creationId xmlns:a16="http://schemas.microsoft.com/office/drawing/2014/main" id="{865365F1-BFC3-4E81-B057-1F1B9B4025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79480" y="-1"/>
              <a:ext cx="1577894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7" name="i$liḋe-Freeform: Shape 42">
              <a:extLst>
                <a:ext uri="{FF2B5EF4-FFF2-40B4-BE49-F238E27FC236}">
                  <a16:creationId xmlns:a16="http://schemas.microsoft.com/office/drawing/2014/main" id="{8237F91D-3B95-42AA-AFFA-50FCA01A9918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579481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8" name="i$liḋe-Freeform: Shape 43">
              <a:extLst>
                <a:ext uri="{FF2B5EF4-FFF2-40B4-BE49-F238E27FC236}">
                  <a16:creationId xmlns:a16="http://schemas.microsoft.com/office/drawing/2014/main" id="{87B913D9-6543-44F2-9077-8C32AFF54F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71464" y="1154213"/>
              <a:ext cx="1814108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Group 3">
            <a:extLst>
              <a:ext uri="{FF2B5EF4-FFF2-40B4-BE49-F238E27FC236}">
                <a16:creationId xmlns:a16="http://schemas.microsoft.com/office/drawing/2014/main" id="{CE8DAB91-1A19-4E24-A049-3252E37BA5D9}"/>
              </a:ext>
            </a:extLst>
          </p:cNvPr>
          <p:cNvGrpSpPr>
            <a:grpSpLocks/>
          </p:cNvGrpSpPr>
          <p:nvPr/>
        </p:nvGrpSpPr>
        <p:grpSpPr bwMode="auto">
          <a:xfrm>
            <a:off x="6082368" y="3418563"/>
            <a:ext cx="689707" cy="794208"/>
            <a:chOff x="-1" y="-1"/>
            <a:chExt cx="1860308" cy="2141949"/>
          </a:xfrm>
        </p:grpSpPr>
        <p:sp>
          <p:nvSpPr>
            <p:cNvPr id="10" name="i$liḋe-Freeform: Shape 36">
              <a:extLst>
                <a:ext uri="{FF2B5EF4-FFF2-40B4-BE49-F238E27FC236}">
                  <a16:creationId xmlns:a16="http://schemas.microsoft.com/office/drawing/2014/main" id="{2CBF69F9-489F-4C82-9B42-B9F8AA0AA2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2284" y="665192"/>
              <a:ext cx="1071768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1" name="i$liḋe-Freeform: Shape 37">
              <a:extLst>
                <a:ext uri="{FF2B5EF4-FFF2-40B4-BE49-F238E27FC236}">
                  <a16:creationId xmlns:a16="http://schemas.microsoft.com/office/drawing/2014/main" id="{F6D226D9-8CB3-46F4-BCA6-BE82018BEB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28168" y="-1"/>
              <a:ext cx="932139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2" name="i$liḋe-Freeform: Shape 38">
              <a:extLst>
                <a:ext uri="{FF2B5EF4-FFF2-40B4-BE49-F238E27FC236}">
                  <a16:creationId xmlns:a16="http://schemas.microsoft.com/office/drawing/2014/main" id="{0F5CFE84-915C-4966-B5A7-C67AB596D89D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933727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3" name="i$liḋe-Freeform: Shape 39">
              <a:extLst>
                <a:ext uri="{FF2B5EF4-FFF2-40B4-BE49-F238E27FC236}">
                  <a16:creationId xmlns:a16="http://schemas.microsoft.com/office/drawing/2014/main" id="{9F460ED1-8EB1-4DB3-8B91-DAA019574B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2283" y="677895"/>
              <a:ext cx="1071769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16CE970-005E-4BAA-850C-A7A40F8A3694}"/>
              </a:ext>
            </a:extLst>
          </p:cNvPr>
          <p:cNvGrpSpPr>
            <a:grpSpLocks/>
          </p:cNvGrpSpPr>
          <p:nvPr/>
        </p:nvGrpSpPr>
        <p:grpSpPr bwMode="auto">
          <a:xfrm>
            <a:off x="5490098" y="3989050"/>
            <a:ext cx="911367" cy="1045305"/>
            <a:chOff x="-1" y="-1"/>
            <a:chExt cx="2457168" cy="2819447"/>
          </a:xfrm>
        </p:grpSpPr>
        <p:sp>
          <p:nvSpPr>
            <p:cNvPr id="15" name="i$liḋe-Freeform: Shape 32">
              <a:extLst>
                <a:ext uri="{FF2B5EF4-FFF2-40B4-BE49-F238E27FC236}">
                  <a16:creationId xmlns:a16="http://schemas.microsoft.com/office/drawing/2014/main" id="{7790C72C-0AE4-4CF5-A374-23A1302803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7173" y="877065"/>
              <a:ext cx="1410120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6" name="i$liḋe-Freeform: Shape 33">
              <a:extLst>
                <a:ext uri="{FF2B5EF4-FFF2-40B4-BE49-F238E27FC236}">
                  <a16:creationId xmlns:a16="http://schemas.microsoft.com/office/drawing/2014/main" id="{533442A4-647D-4A0C-8E48-E6FB271F04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28583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7" name="i$liḋe-Freeform: Shape 34">
              <a:extLst>
                <a:ext uri="{FF2B5EF4-FFF2-40B4-BE49-F238E27FC236}">
                  <a16:creationId xmlns:a16="http://schemas.microsoft.com/office/drawing/2014/main" id="{524791B8-A0B9-4A60-8571-F750F26FF23F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8" name="i$liḋe-Freeform: Shape 35">
              <a:extLst>
                <a:ext uri="{FF2B5EF4-FFF2-40B4-BE49-F238E27FC236}">
                  <a16:creationId xmlns:a16="http://schemas.microsoft.com/office/drawing/2014/main" id="{89DAE73C-BA30-47D5-AEF4-6523522E5B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379" y="891358"/>
              <a:ext cx="1411708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19" name="Group 5">
            <a:extLst>
              <a:ext uri="{FF2B5EF4-FFF2-40B4-BE49-F238E27FC236}">
                <a16:creationId xmlns:a16="http://schemas.microsoft.com/office/drawing/2014/main" id="{12FE307A-1A84-4864-8F82-5793BC036635}"/>
              </a:ext>
            </a:extLst>
          </p:cNvPr>
          <p:cNvGrpSpPr>
            <a:grpSpLocks/>
          </p:cNvGrpSpPr>
          <p:nvPr/>
        </p:nvGrpSpPr>
        <p:grpSpPr bwMode="auto">
          <a:xfrm>
            <a:off x="6445031" y="3915458"/>
            <a:ext cx="1171000" cy="1343795"/>
            <a:chOff x="-1" y="-1"/>
            <a:chExt cx="3157375" cy="3622665"/>
          </a:xfrm>
        </p:grpSpPr>
        <p:sp>
          <p:nvSpPr>
            <p:cNvPr id="20" name="i$liḋe-Freeform: Shape 28">
              <a:extLst>
                <a:ext uri="{FF2B5EF4-FFF2-40B4-BE49-F238E27FC236}">
                  <a16:creationId xmlns:a16="http://schemas.microsoft.com/office/drawing/2014/main" id="{53F765C5-B6D7-4D39-8172-16DD4A3BF7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2" y="1127399"/>
              <a:ext cx="1814109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1" name="i$liḋe-Freeform: Shape 29">
              <a:extLst>
                <a:ext uri="{FF2B5EF4-FFF2-40B4-BE49-F238E27FC236}">
                  <a16:creationId xmlns:a16="http://schemas.microsoft.com/office/drawing/2014/main" id="{71CAAA7C-D54E-4062-90A9-6BB093029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79480" y="-1"/>
              <a:ext cx="1577894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2" name="i$liḋe-Freeform: Shape 30">
              <a:extLst>
                <a:ext uri="{FF2B5EF4-FFF2-40B4-BE49-F238E27FC236}">
                  <a16:creationId xmlns:a16="http://schemas.microsoft.com/office/drawing/2014/main" id="{B14E3CD9-868D-455A-B9F2-8B4C8A6CA36C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579481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3" name="i$liḋe-Freeform: Shape 31">
              <a:extLst>
                <a:ext uri="{FF2B5EF4-FFF2-40B4-BE49-F238E27FC236}">
                  <a16:creationId xmlns:a16="http://schemas.microsoft.com/office/drawing/2014/main" id="{C1D23142-D76A-4ABA-BB7C-5FF209E903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1" y="1145652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BF5022C9-7E9F-4E1D-AFFA-BAE66A7BC764}"/>
              </a:ext>
            </a:extLst>
          </p:cNvPr>
          <p:cNvGrpSpPr>
            <a:grpSpLocks/>
          </p:cNvGrpSpPr>
          <p:nvPr/>
        </p:nvGrpSpPr>
        <p:grpSpPr bwMode="auto">
          <a:xfrm>
            <a:off x="4449209" y="3499220"/>
            <a:ext cx="387680" cy="442877"/>
            <a:chOff x="0" y="-1"/>
            <a:chExt cx="1046344" cy="1194357"/>
          </a:xfrm>
        </p:grpSpPr>
        <p:sp>
          <p:nvSpPr>
            <p:cNvPr id="25" name="i$liḋe-Freeform: Shape 24">
              <a:extLst>
                <a:ext uri="{FF2B5EF4-FFF2-40B4-BE49-F238E27FC236}">
                  <a16:creationId xmlns:a16="http://schemas.microsoft.com/office/drawing/2014/main" id="{17B6686A-37CD-4717-B412-3C824A5704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21054" y="369067"/>
              <a:ext cx="604235" cy="1046344"/>
            </a:xfrm>
            <a:custGeom>
              <a:avLst/>
              <a:gdLst>
                <a:gd name="T0" fmla="*/ 302117 w 21600"/>
                <a:gd name="T1" fmla="*/ 523172 h 21600"/>
                <a:gd name="T2" fmla="*/ 302117 w 21600"/>
                <a:gd name="T3" fmla="*/ 523172 h 21600"/>
                <a:gd name="T4" fmla="*/ 302117 w 21600"/>
                <a:gd name="T5" fmla="*/ 523172 h 21600"/>
                <a:gd name="T6" fmla="*/ 302117 w 21600"/>
                <a:gd name="T7" fmla="*/ 52317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6" name="i$liḋe-Freeform: Shape 26">
              <a:extLst>
                <a:ext uri="{FF2B5EF4-FFF2-40B4-BE49-F238E27FC236}">
                  <a16:creationId xmlns:a16="http://schemas.microsoft.com/office/drawing/2014/main" id="{674F295C-BD74-4500-A8F4-65097147BD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531" y="-1"/>
              <a:ext cx="525957" cy="904549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7" name="i$liḋe-Freeform: Shape 27">
              <a:extLst>
                <a:ext uri="{FF2B5EF4-FFF2-40B4-BE49-F238E27FC236}">
                  <a16:creationId xmlns:a16="http://schemas.microsoft.com/office/drawing/2014/main" id="{9691C22F-E3B1-41D6-867D-0577C398023B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0" y="-1"/>
              <a:ext cx="525957" cy="904550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7AA24B05-B3CF-4B1C-8E6E-0903749F41DB}"/>
              </a:ext>
            </a:extLst>
          </p:cNvPr>
          <p:cNvGrpSpPr>
            <a:grpSpLocks/>
          </p:cNvGrpSpPr>
          <p:nvPr/>
        </p:nvGrpSpPr>
        <p:grpSpPr bwMode="auto">
          <a:xfrm>
            <a:off x="3514293" y="2803332"/>
            <a:ext cx="911367" cy="1044126"/>
            <a:chOff x="-1" y="-1"/>
            <a:chExt cx="2457168" cy="2814684"/>
          </a:xfrm>
        </p:grpSpPr>
        <p:sp>
          <p:nvSpPr>
            <p:cNvPr id="29" name="i$liḋe-Freeform: Shape 20">
              <a:extLst>
                <a:ext uri="{FF2B5EF4-FFF2-40B4-BE49-F238E27FC236}">
                  <a16:creationId xmlns:a16="http://schemas.microsoft.com/office/drawing/2014/main" id="{DCA85FB6-9DA9-4444-A493-1F384BA4C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776" y="876677"/>
              <a:ext cx="1410914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0" name="i$liḋe-Freeform: Shape 21">
              <a:extLst>
                <a:ext uri="{FF2B5EF4-FFF2-40B4-BE49-F238E27FC236}">
                  <a16:creationId xmlns:a16="http://schemas.microsoft.com/office/drawing/2014/main" id="{1F27856B-CF5B-4D5F-A9E1-E2220405B2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28583" y="-1"/>
              <a:ext cx="1228584" cy="21124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1" name="i$liḋe-Freeform: Shape 22">
              <a:extLst>
                <a:ext uri="{FF2B5EF4-FFF2-40B4-BE49-F238E27FC236}">
                  <a16:creationId xmlns:a16="http://schemas.microsoft.com/office/drawing/2014/main" id="{8DB9DA32-BB38-4C2F-9835-58BAF4D6971E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8559" y="-1"/>
              <a:ext cx="1228585" cy="21124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2" name="i$liḋe-Freeform: Shape 23">
              <a:extLst>
                <a:ext uri="{FF2B5EF4-FFF2-40B4-BE49-F238E27FC236}">
                  <a16:creationId xmlns:a16="http://schemas.microsoft.com/office/drawing/2014/main" id="{CBCCFC22-53C2-483A-8B9D-7D0299F077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776" y="886993"/>
              <a:ext cx="1410913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tx1">
                <a:alpha val="2453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组合 71">
            <a:extLst>
              <a:ext uri="{FF2B5EF4-FFF2-40B4-BE49-F238E27FC236}">
                <a16:creationId xmlns:a16="http://schemas.microsoft.com/office/drawing/2014/main" id="{04D64E35-F657-461A-8CC2-DC10B44ABD75}"/>
              </a:ext>
            </a:extLst>
          </p:cNvPr>
          <p:cNvGrpSpPr/>
          <p:nvPr/>
        </p:nvGrpSpPr>
        <p:grpSpPr>
          <a:xfrm>
            <a:off x="5717939" y="883364"/>
            <a:ext cx="3336297" cy="1858732"/>
            <a:chOff x="7583811" y="3362125"/>
            <a:chExt cx="3336297" cy="1858732"/>
          </a:xfrm>
        </p:grpSpPr>
        <p:sp>
          <p:nvSpPr>
            <p:cNvPr id="34" name="矩形 72">
              <a:extLst>
                <a:ext uri="{FF2B5EF4-FFF2-40B4-BE49-F238E27FC236}">
                  <a16:creationId xmlns:a16="http://schemas.microsoft.com/office/drawing/2014/main" id="{6AFFC03A-AA01-47D0-BD32-62DA44504286}"/>
                </a:ext>
              </a:extLst>
            </p:cNvPr>
            <p:cNvSpPr/>
            <p:nvPr/>
          </p:nvSpPr>
          <p:spPr>
            <a:xfrm>
              <a:off x="7597667" y="3718458"/>
              <a:ext cx="2618864" cy="15023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Geth = Go + Ethereum</a:t>
              </a:r>
              <a:b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Geth is a popular client that provide the </a:t>
              </a:r>
              <a:r>
                <a:rPr lang="en-US" altLang="zh-CN" sz="15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command line interface</a:t>
              </a: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for running a full ethereum node in 'Go'.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矩形 73">
              <a:extLst>
                <a:ext uri="{FF2B5EF4-FFF2-40B4-BE49-F238E27FC236}">
                  <a16:creationId xmlns:a16="http://schemas.microsoft.com/office/drawing/2014/main" id="{B75C62C5-926D-4A85-B3DB-644BE55648ED}"/>
                </a:ext>
              </a:extLst>
            </p:cNvPr>
            <p:cNvSpPr/>
            <p:nvPr/>
          </p:nvSpPr>
          <p:spPr>
            <a:xfrm>
              <a:off x="7583811" y="3362125"/>
              <a:ext cx="3336297" cy="4370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Geth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6" name="组合 74">
            <a:extLst>
              <a:ext uri="{FF2B5EF4-FFF2-40B4-BE49-F238E27FC236}">
                <a16:creationId xmlns:a16="http://schemas.microsoft.com/office/drawing/2014/main" id="{F3B6B05F-6A2F-46DB-97BE-31CF2669421D}"/>
              </a:ext>
            </a:extLst>
          </p:cNvPr>
          <p:cNvGrpSpPr/>
          <p:nvPr/>
        </p:nvGrpSpPr>
        <p:grpSpPr>
          <a:xfrm>
            <a:off x="7768785" y="4024685"/>
            <a:ext cx="3336296" cy="2202529"/>
            <a:chOff x="7484914" y="3362539"/>
            <a:chExt cx="3336296" cy="2202529"/>
          </a:xfrm>
        </p:grpSpPr>
        <p:sp>
          <p:nvSpPr>
            <p:cNvPr id="37" name="矩形 75">
              <a:extLst>
                <a:ext uri="{FF2B5EF4-FFF2-40B4-BE49-F238E27FC236}">
                  <a16:creationId xmlns:a16="http://schemas.microsoft.com/office/drawing/2014/main" id="{F7ED1560-F2B0-41ED-8C50-A78B17812864}"/>
                </a:ext>
              </a:extLst>
            </p:cNvPr>
            <p:cNvSpPr/>
            <p:nvPr/>
          </p:nvSpPr>
          <p:spPr>
            <a:xfrm>
              <a:off x="7574087" y="3774129"/>
              <a:ext cx="2960596" cy="179093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Solidity was influenced by C++, Python and JavaScript and is designed to target the Ethereum Virtual Machine (EVM).</a:t>
              </a:r>
              <a:b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zh-CN" sz="1500" i="1" u="sng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https://remix.ethereum.org</a:t>
              </a:r>
              <a:b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矩形 76">
              <a:extLst>
                <a:ext uri="{FF2B5EF4-FFF2-40B4-BE49-F238E27FC236}">
                  <a16:creationId xmlns:a16="http://schemas.microsoft.com/office/drawing/2014/main" id="{5B6793C6-4CCB-4B6E-92EF-B5BFB59B7FC7}"/>
                </a:ext>
              </a:extLst>
            </p:cNvPr>
            <p:cNvSpPr/>
            <p:nvPr/>
          </p:nvSpPr>
          <p:spPr>
            <a:xfrm>
              <a:off x="7484914" y="3362539"/>
              <a:ext cx="3336296" cy="421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Remix – Ethereum IDE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9" name="组合 77">
            <a:extLst>
              <a:ext uri="{FF2B5EF4-FFF2-40B4-BE49-F238E27FC236}">
                <a16:creationId xmlns:a16="http://schemas.microsoft.com/office/drawing/2014/main" id="{89439711-B3F0-4DD3-995D-2E3E43924B97}"/>
              </a:ext>
            </a:extLst>
          </p:cNvPr>
          <p:cNvGrpSpPr/>
          <p:nvPr/>
        </p:nvGrpSpPr>
        <p:grpSpPr>
          <a:xfrm>
            <a:off x="984986" y="2296620"/>
            <a:ext cx="2921027" cy="1290323"/>
            <a:chOff x="6822878" y="3376062"/>
            <a:chExt cx="3602465" cy="1290323"/>
          </a:xfrm>
        </p:grpSpPr>
        <p:sp>
          <p:nvSpPr>
            <p:cNvPr id="40" name="矩形 78">
              <a:extLst>
                <a:ext uri="{FF2B5EF4-FFF2-40B4-BE49-F238E27FC236}">
                  <a16:creationId xmlns:a16="http://schemas.microsoft.com/office/drawing/2014/main" id="{589127B5-5DD7-4B57-9761-DBB8DDBF865C}"/>
                </a:ext>
              </a:extLst>
            </p:cNvPr>
            <p:cNvSpPr/>
            <p:nvPr/>
          </p:nvSpPr>
          <p:spPr>
            <a:xfrm>
              <a:off x="6854397" y="3741067"/>
              <a:ext cx="2991951" cy="9253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programming language for running and controlling Ethereum node.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矩形 79">
              <a:extLst>
                <a:ext uri="{FF2B5EF4-FFF2-40B4-BE49-F238E27FC236}">
                  <a16:creationId xmlns:a16="http://schemas.microsoft.com/office/drawing/2014/main" id="{848451F3-4D33-4531-A86A-A6F7FEC1A356}"/>
                </a:ext>
              </a:extLst>
            </p:cNvPr>
            <p:cNvSpPr/>
            <p:nvPr/>
          </p:nvSpPr>
          <p:spPr>
            <a:xfrm>
              <a:off x="6822878" y="3376062"/>
              <a:ext cx="3602465" cy="4370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Golang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2" name="组合 80">
            <a:extLst>
              <a:ext uri="{FF2B5EF4-FFF2-40B4-BE49-F238E27FC236}">
                <a16:creationId xmlns:a16="http://schemas.microsoft.com/office/drawing/2014/main" id="{C3FC2881-E147-44E7-A1C2-4A2FBE58B61E}"/>
              </a:ext>
            </a:extLst>
          </p:cNvPr>
          <p:cNvGrpSpPr/>
          <p:nvPr/>
        </p:nvGrpSpPr>
        <p:grpSpPr>
          <a:xfrm>
            <a:off x="2301625" y="4377296"/>
            <a:ext cx="3188471" cy="2147272"/>
            <a:chOff x="7583811" y="3362125"/>
            <a:chExt cx="3188471" cy="2147272"/>
          </a:xfrm>
        </p:grpSpPr>
        <p:sp>
          <p:nvSpPr>
            <p:cNvPr id="43" name="矩形 81">
              <a:extLst>
                <a:ext uri="{FF2B5EF4-FFF2-40B4-BE49-F238E27FC236}">
                  <a16:creationId xmlns:a16="http://schemas.microsoft.com/office/drawing/2014/main" id="{5CB83B4A-59DD-433D-9BD2-53C507D3C949}"/>
                </a:ext>
              </a:extLst>
            </p:cNvPr>
            <p:cNvSpPr/>
            <p:nvPr/>
          </p:nvSpPr>
          <p:spPr>
            <a:xfrm>
              <a:off x="7583812" y="3718458"/>
              <a:ext cx="3188470" cy="179093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Solidity is an object-oriented, high-level language for implementing smart contracts. </a:t>
              </a:r>
              <a:b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Smart contracts are programs which govern the behaviour of accounts within the Ethereum state.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矩形 82">
              <a:extLst>
                <a:ext uri="{FF2B5EF4-FFF2-40B4-BE49-F238E27FC236}">
                  <a16:creationId xmlns:a16="http://schemas.microsoft.com/office/drawing/2014/main" id="{8766BED0-46DC-48C3-9890-667B3BE14AF9}"/>
                </a:ext>
              </a:extLst>
            </p:cNvPr>
            <p:cNvSpPr/>
            <p:nvPr/>
          </p:nvSpPr>
          <p:spPr>
            <a:xfrm>
              <a:off x="7583811" y="3362125"/>
              <a:ext cx="2537737" cy="421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Solidity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6" name="Picture 4" descr="Image result for machine learning icon png">
            <a:extLst>
              <a:ext uri="{FF2B5EF4-FFF2-40B4-BE49-F238E27FC236}">
                <a16:creationId xmlns:a16="http://schemas.microsoft.com/office/drawing/2014/main" id="{CAD9BFBA-1EF0-4EC4-B121-C8A9D45D4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t="3906" r="38765" b="71333"/>
          <a:stretch/>
        </p:blipFill>
        <p:spPr bwMode="auto">
          <a:xfrm>
            <a:off x="8863273" y="45040"/>
            <a:ext cx="949966" cy="101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Related image">
            <a:extLst>
              <a:ext uri="{FF2B5EF4-FFF2-40B4-BE49-F238E27FC236}">
                <a16:creationId xmlns:a16="http://schemas.microsoft.com/office/drawing/2014/main" id="{885376E9-A7AA-4CD9-9C6D-2743FC59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6"/>
          <a:stretch/>
        </p:blipFill>
        <p:spPr bwMode="auto">
          <a:xfrm>
            <a:off x="260386" y="2339945"/>
            <a:ext cx="832018" cy="116912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mage result for geth ethereum png">
            <a:extLst>
              <a:ext uri="{FF2B5EF4-FFF2-40B4-BE49-F238E27FC236}">
                <a16:creationId xmlns:a16="http://schemas.microsoft.com/office/drawing/2014/main" id="{FB1889B0-DB95-4A1B-A2F4-E0B26C39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882" y="1504038"/>
            <a:ext cx="2836466" cy="1074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Picture 4" descr="Image result for solidity logo">
            <a:extLst>
              <a:ext uri="{FF2B5EF4-FFF2-40B4-BE49-F238E27FC236}">
                <a16:creationId xmlns:a16="http://schemas.microsoft.com/office/drawing/2014/main" id="{87E5A39D-B30F-471C-A9FC-10C21F6AE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8"/>
          <a:stretch/>
        </p:blipFill>
        <p:spPr bwMode="auto">
          <a:xfrm>
            <a:off x="1205189" y="4476616"/>
            <a:ext cx="950348" cy="121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Image result for remix ethereum png">
            <a:extLst>
              <a:ext uri="{FF2B5EF4-FFF2-40B4-BE49-F238E27FC236}">
                <a16:creationId xmlns:a16="http://schemas.microsoft.com/office/drawing/2014/main" id="{EFBE71C9-DE9C-4F07-ADF8-6311F5CF7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689" y="3987299"/>
            <a:ext cx="1217317" cy="1217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78553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C121F78-8DA4-4C86-B234-C8B4830A84B0}"/>
              </a:ext>
            </a:extLst>
          </p:cNvPr>
          <p:cNvSpPr/>
          <p:nvPr/>
        </p:nvSpPr>
        <p:spPr>
          <a:xfrm rot="5400000">
            <a:off x="-190871" y="3331839"/>
            <a:ext cx="4039636" cy="3657895"/>
          </a:xfrm>
          <a:prstGeom prst="triangl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" name="等腰三角形 9">
            <a:extLst>
              <a:ext uri="{FF2B5EF4-FFF2-40B4-BE49-F238E27FC236}">
                <a16:creationId xmlns:a16="http://schemas.microsoft.com/office/drawing/2014/main" id="{DC8FF5B9-A61E-4A34-AD28-56EEB13BA4CC}"/>
              </a:ext>
            </a:extLst>
          </p:cNvPr>
          <p:cNvSpPr/>
          <p:nvPr/>
        </p:nvSpPr>
        <p:spPr>
          <a:xfrm rot="16200000" flipH="1">
            <a:off x="10213615" y="3919899"/>
            <a:ext cx="4293485" cy="3887755"/>
          </a:xfrm>
          <a:prstGeom prst="triangle">
            <a:avLst/>
          </a:prstGeom>
          <a:solidFill>
            <a:srgbClr val="68B7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CDEFC65-103F-4E7D-AF7B-7EF278E71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76" y="-27384"/>
            <a:ext cx="12213976" cy="3759648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0F857FD0-787E-4B98-A9B1-C9D53482F1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89"/>
          <a:stretch/>
        </p:blipFill>
        <p:spPr>
          <a:xfrm>
            <a:off x="3887755" y="3733893"/>
            <a:ext cx="6265956" cy="315149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8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5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Nhóm 1053">
            <a:extLst>
              <a:ext uri="{FF2B5EF4-FFF2-40B4-BE49-F238E27FC236}">
                <a16:creationId xmlns:a16="http://schemas.microsoft.com/office/drawing/2014/main" id="{F7D4C111-6524-44C9-9C2A-FCC88DE5A587}"/>
              </a:ext>
            </a:extLst>
          </p:cNvPr>
          <p:cNvGrpSpPr/>
          <p:nvPr/>
        </p:nvGrpSpPr>
        <p:grpSpPr>
          <a:xfrm>
            <a:off x="2761572" y="5157192"/>
            <a:ext cx="6475869" cy="1576152"/>
            <a:chOff x="2071179" y="3981924"/>
            <a:chExt cx="4856902" cy="1182114"/>
          </a:xfrm>
        </p:grpSpPr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7B9EE863-C734-466F-8483-F667BCD9C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873" b="23331"/>
            <a:stretch/>
          </p:blipFill>
          <p:spPr>
            <a:xfrm>
              <a:off x="2071179" y="3981924"/>
              <a:ext cx="2572829" cy="1182114"/>
            </a:xfrm>
            <a:prstGeom prst="roundRect">
              <a:avLst/>
            </a:prstGeom>
          </p:spPr>
        </p:pic>
        <p:cxnSp>
          <p:nvCxnSpPr>
            <p:cNvPr id="1024" name="Đường kết nối Mũi tên Thẳng 1023">
              <a:extLst>
                <a:ext uri="{FF2B5EF4-FFF2-40B4-BE49-F238E27FC236}">
                  <a16:creationId xmlns:a16="http://schemas.microsoft.com/office/drawing/2014/main" id="{DB521E67-170E-4F25-A6AA-961A10639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9992" y="4370471"/>
              <a:ext cx="2428089" cy="9662"/>
            </a:xfrm>
            <a:prstGeom prst="straightConnector1">
              <a:avLst/>
            </a:prstGeom>
            <a:ln w="57150">
              <a:solidFill>
                <a:srgbClr val="E4A6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8" name="Hình chữ nhật 1027">
              <a:extLst>
                <a:ext uri="{FF2B5EF4-FFF2-40B4-BE49-F238E27FC236}">
                  <a16:creationId xmlns:a16="http://schemas.microsoft.com/office/drawing/2014/main" id="{017EBDF5-1E7E-4990-98A3-4D82C6BB6C38}"/>
                </a:ext>
              </a:extLst>
            </p:cNvPr>
            <p:cNvSpPr/>
            <p:nvPr/>
          </p:nvSpPr>
          <p:spPr>
            <a:xfrm>
              <a:off x="5234098" y="4011910"/>
              <a:ext cx="826669" cy="369332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/>
              <a:r>
                <a:rPr lang="en-US" sz="2400" i="1">
                  <a:ln w="0"/>
                  <a:solidFill>
                    <a:srgbClr val="5E464D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create</a:t>
              </a:r>
              <a:endParaRPr lang="vi-VN" sz="2400" i="1">
                <a:ln w="0"/>
                <a:solidFill>
                  <a:srgbClr val="5E46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6" name="Hình ảnh 15" descr="Ảnh có chứa hàng rào, ngoài trời, lớn, đen&#10;&#10;Mô tả được tạo tự động">
            <a:extLst>
              <a:ext uri="{FF2B5EF4-FFF2-40B4-BE49-F238E27FC236}">
                <a16:creationId xmlns:a16="http://schemas.microsoft.com/office/drawing/2014/main" id="{B9A1A801-C600-4DE9-9AA1-2C3DFEA2C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127" y="4175625"/>
            <a:ext cx="2541396" cy="2541396"/>
          </a:xfrm>
          <a:prstGeom prst="roundRect">
            <a:avLst/>
          </a:prstGeom>
        </p:spPr>
      </p:pic>
      <p:grpSp>
        <p:nvGrpSpPr>
          <p:cNvPr id="58" name="Nhóm 57">
            <a:extLst>
              <a:ext uri="{FF2B5EF4-FFF2-40B4-BE49-F238E27FC236}">
                <a16:creationId xmlns:a16="http://schemas.microsoft.com/office/drawing/2014/main" id="{117A6FA8-19FB-44F7-B63F-799A5748448F}"/>
              </a:ext>
            </a:extLst>
          </p:cNvPr>
          <p:cNvGrpSpPr/>
          <p:nvPr/>
        </p:nvGrpSpPr>
        <p:grpSpPr>
          <a:xfrm>
            <a:off x="1871531" y="1174688"/>
            <a:ext cx="4512501" cy="4462557"/>
            <a:chOff x="1619672" y="843558"/>
            <a:chExt cx="3384376" cy="3346918"/>
          </a:xfrm>
        </p:grpSpPr>
        <p:grpSp>
          <p:nvGrpSpPr>
            <p:cNvPr id="57" name="Nhóm 56">
              <a:extLst>
                <a:ext uri="{FF2B5EF4-FFF2-40B4-BE49-F238E27FC236}">
                  <a16:creationId xmlns:a16="http://schemas.microsoft.com/office/drawing/2014/main" id="{31D2D5E7-9AE9-4D03-BD1A-759A3F2C9ABA}"/>
                </a:ext>
              </a:extLst>
            </p:cNvPr>
            <p:cNvGrpSpPr/>
            <p:nvPr/>
          </p:nvGrpSpPr>
          <p:grpSpPr>
            <a:xfrm>
              <a:off x="1619672" y="843558"/>
              <a:ext cx="3384376" cy="2008041"/>
              <a:chOff x="1619672" y="843558"/>
              <a:chExt cx="3384376" cy="2008041"/>
            </a:xfrm>
          </p:grpSpPr>
          <p:grpSp>
            <p:nvGrpSpPr>
              <p:cNvPr id="56" name="Nhóm 55">
                <a:extLst>
                  <a:ext uri="{FF2B5EF4-FFF2-40B4-BE49-F238E27FC236}">
                    <a16:creationId xmlns:a16="http://schemas.microsoft.com/office/drawing/2014/main" id="{C743D8B0-47AE-4860-9421-FA3899F1C834}"/>
                  </a:ext>
                </a:extLst>
              </p:cNvPr>
              <p:cNvGrpSpPr/>
              <p:nvPr/>
            </p:nvGrpSpPr>
            <p:grpSpPr>
              <a:xfrm>
                <a:off x="1619672" y="1203598"/>
                <a:ext cx="3384376" cy="1648001"/>
                <a:chOff x="1619672" y="1211781"/>
                <a:chExt cx="3384376" cy="1648001"/>
              </a:xfrm>
            </p:grpSpPr>
            <p:pic>
              <p:nvPicPr>
                <p:cNvPr id="10" name="Hình ảnh 9">
                  <a:extLst>
                    <a:ext uri="{FF2B5EF4-FFF2-40B4-BE49-F238E27FC236}">
                      <a16:creationId xmlns:a16="http://schemas.microsoft.com/office/drawing/2014/main" id="{64D6AEA5-9DCF-4769-B8DE-4FA7D59793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9912" y="1635646"/>
                  <a:ext cx="1224136" cy="1224136"/>
                </a:xfrm>
                <a:prstGeom prst="rect">
                  <a:avLst/>
                </a:prstGeom>
              </p:spPr>
            </p:pic>
            <p:cxnSp>
              <p:nvCxnSpPr>
                <p:cNvPr id="20" name="Đường kết nối: Mũi tên Gấp khúc 19">
                  <a:extLst>
                    <a:ext uri="{FF2B5EF4-FFF2-40B4-BE49-F238E27FC236}">
                      <a16:creationId xmlns:a16="http://schemas.microsoft.com/office/drawing/2014/main" id="{1B1D5107-D293-49A5-9D64-98AB01331A80}"/>
                    </a:ext>
                  </a:extLst>
                </p:cNvPr>
                <p:cNvCxnSpPr>
                  <a:cxnSpLocks/>
                  <a:stCxn id="3" idx="6"/>
                  <a:endCxn id="10" idx="0"/>
                </p:cNvCxnSpPr>
                <p:nvPr/>
              </p:nvCxnSpPr>
              <p:spPr>
                <a:xfrm>
                  <a:off x="1619672" y="1211781"/>
                  <a:ext cx="2772308" cy="423865"/>
                </a:xfrm>
                <a:prstGeom prst="bentConnector2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Nhóm 54">
                <a:extLst>
                  <a:ext uri="{FF2B5EF4-FFF2-40B4-BE49-F238E27FC236}">
                    <a16:creationId xmlns:a16="http://schemas.microsoft.com/office/drawing/2014/main" id="{9E059C13-7BB2-4E11-B37A-298659F0A3E1}"/>
                  </a:ext>
                </a:extLst>
              </p:cNvPr>
              <p:cNvGrpSpPr/>
              <p:nvPr/>
            </p:nvGrpSpPr>
            <p:grpSpPr>
              <a:xfrm>
                <a:off x="2528469" y="843558"/>
                <a:ext cx="1242648" cy="771015"/>
                <a:chOff x="2528469" y="448251"/>
                <a:chExt cx="1242648" cy="771015"/>
              </a:xfrm>
            </p:grpSpPr>
            <p:sp>
              <p:nvSpPr>
                <p:cNvPr id="25" name="Hình chữ nhật 24">
                  <a:extLst>
                    <a:ext uri="{FF2B5EF4-FFF2-40B4-BE49-F238E27FC236}">
                      <a16:creationId xmlns:a16="http://schemas.microsoft.com/office/drawing/2014/main" id="{47F47793-5595-4EA0-A3D6-D3872CCE1CDE}"/>
                    </a:ext>
                  </a:extLst>
                </p:cNvPr>
                <p:cNvSpPr/>
                <p:nvPr/>
              </p:nvSpPr>
              <p:spPr>
                <a:xfrm>
                  <a:off x="2528469" y="448251"/>
                  <a:ext cx="1242648" cy="400158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/>
                  <a:r>
                    <a:rPr lang="en-US" sz="2667" i="1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based on</a:t>
                  </a:r>
                  <a:endParaRPr lang="vi-VN" sz="2667" i="1">
                    <a:ln w="0"/>
                    <a:solidFill>
                      <a:srgbClr val="E4673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6" name="Hình chữ nhật 25">
                  <a:extLst>
                    <a:ext uri="{FF2B5EF4-FFF2-40B4-BE49-F238E27FC236}">
                      <a16:creationId xmlns:a16="http://schemas.microsoft.com/office/drawing/2014/main" id="{BC6C71DE-08B6-4A7C-ADD9-E673AFEF1BD0}"/>
                    </a:ext>
                  </a:extLst>
                </p:cNvPr>
                <p:cNvSpPr/>
                <p:nvPr/>
              </p:nvSpPr>
              <p:spPr>
                <a:xfrm>
                  <a:off x="2593992" y="819108"/>
                  <a:ext cx="1111603" cy="400158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/>
                  <a:r>
                    <a:rPr lang="en-US" sz="2667" i="1">
                      <a:ln w="0"/>
                      <a:solidFill>
                        <a:srgbClr val="E46730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Web3.js</a:t>
                  </a:r>
                  <a:endParaRPr lang="vi-VN" sz="2667" i="1">
                    <a:ln w="0"/>
                    <a:solidFill>
                      <a:srgbClr val="E4673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28" name="Đường kết nối Mũi tên Thẳng 27">
              <a:extLst>
                <a:ext uri="{FF2B5EF4-FFF2-40B4-BE49-F238E27FC236}">
                  <a16:creationId xmlns:a16="http://schemas.microsoft.com/office/drawing/2014/main" id="{D7DAE269-5B7B-4E49-8013-23FA73011B6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4391980" y="2851599"/>
              <a:ext cx="0" cy="1338877"/>
            </a:xfrm>
            <a:prstGeom prst="straightConnector1">
              <a:avLst/>
            </a:prstGeom>
            <a:ln w="38100">
              <a:solidFill>
                <a:srgbClr val="5E464D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Nhóm 53">
            <a:extLst>
              <a:ext uri="{FF2B5EF4-FFF2-40B4-BE49-F238E27FC236}">
                <a16:creationId xmlns:a16="http://schemas.microsoft.com/office/drawing/2014/main" id="{09E1B40C-5A5C-4A70-9E8B-9500926EDAB3}"/>
              </a:ext>
            </a:extLst>
          </p:cNvPr>
          <p:cNvGrpSpPr/>
          <p:nvPr/>
        </p:nvGrpSpPr>
        <p:grpSpPr>
          <a:xfrm>
            <a:off x="236093" y="836712"/>
            <a:ext cx="2182395" cy="4605789"/>
            <a:chOff x="177070" y="267494"/>
            <a:chExt cx="1636796" cy="3454342"/>
          </a:xfrm>
        </p:grpSpPr>
        <p:grpSp>
          <p:nvGrpSpPr>
            <p:cNvPr id="53" name="Nhóm 52">
              <a:extLst>
                <a:ext uri="{FF2B5EF4-FFF2-40B4-BE49-F238E27FC236}">
                  <a16:creationId xmlns:a16="http://schemas.microsoft.com/office/drawing/2014/main" id="{0A3FD1B7-0439-48BC-B588-2BAC0AACC67C}"/>
                </a:ext>
              </a:extLst>
            </p:cNvPr>
            <p:cNvGrpSpPr/>
            <p:nvPr/>
          </p:nvGrpSpPr>
          <p:grpSpPr>
            <a:xfrm>
              <a:off x="177070" y="267494"/>
              <a:ext cx="1442602" cy="1168494"/>
              <a:chOff x="177070" y="267494"/>
              <a:chExt cx="1442602" cy="1168494"/>
            </a:xfrm>
          </p:grpSpPr>
          <p:pic>
            <p:nvPicPr>
              <p:cNvPr id="3" name="Hình ảnh 2">
                <a:extLst>
                  <a:ext uri="{FF2B5EF4-FFF2-40B4-BE49-F238E27FC236}">
                    <a16:creationId xmlns:a16="http://schemas.microsoft.com/office/drawing/2014/main" id="{2B06E2C2-1871-45FF-808B-DA2CE8C42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267494"/>
                <a:ext cx="1224136" cy="1168494"/>
              </a:xfrm>
              <a:prstGeom prst="flowChartConnector">
                <a:avLst/>
              </a:prstGeom>
            </p:spPr>
          </p:pic>
          <p:sp>
            <p:nvSpPr>
              <p:cNvPr id="4" name="Hình chữ nhật 3">
                <a:extLst>
                  <a:ext uri="{FF2B5EF4-FFF2-40B4-BE49-F238E27FC236}">
                    <a16:creationId xmlns:a16="http://schemas.microsoft.com/office/drawing/2014/main" id="{B1DEC363-1CA7-4244-A208-9A1797EAF039}"/>
                  </a:ext>
                </a:extLst>
              </p:cNvPr>
              <p:cNvSpPr/>
              <p:nvPr/>
            </p:nvSpPr>
            <p:spPr>
              <a:xfrm rot="1903528">
                <a:off x="177070" y="1015894"/>
                <a:ext cx="1224136" cy="307825"/>
              </a:xfrm>
              <a:prstGeom prst="rect">
                <a:avLst/>
              </a:prstGeom>
              <a:noFill/>
            </p:spPr>
            <p:txBody>
              <a:bodyPr wrap="square" lIns="121920" tIns="60960" rIns="121920" bIns="60960">
                <a:spAutoFit/>
              </a:bodyPr>
              <a:lstStyle/>
              <a:p>
                <a:pPr algn="ctr"/>
                <a:r>
                  <a:rPr lang="en-US" sz="1867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Web3.js</a:t>
                </a:r>
                <a:endParaRPr lang="vi-VN" sz="1867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6" name="Nhóm 35">
              <a:extLst>
                <a:ext uri="{FF2B5EF4-FFF2-40B4-BE49-F238E27FC236}">
                  <a16:creationId xmlns:a16="http://schemas.microsoft.com/office/drawing/2014/main" id="{44D3CB10-E9F2-46E0-AD3E-1557A342F656}"/>
                </a:ext>
              </a:extLst>
            </p:cNvPr>
            <p:cNvGrpSpPr/>
            <p:nvPr/>
          </p:nvGrpSpPr>
          <p:grpSpPr>
            <a:xfrm>
              <a:off x="187604" y="2433124"/>
              <a:ext cx="1626262" cy="1288712"/>
              <a:chOff x="192890" y="3003047"/>
              <a:chExt cx="1626262" cy="1288712"/>
            </a:xfrm>
          </p:grpSpPr>
          <p:pic>
            <p:nvPicPr>
              <p:cNvPr id="34" name="Hình ảnh 33" descr="Ảnh có chứa văn bản, bản đồ&#10;&#10;Mô tả được tạo tự động">
                <a:extLst>
                  <a:ext uri="{FF2B5EF4-FFF2-40B4-BE49-F238E27FC236}">
                    <a16:creationId xmlns:a16="http://schemas.microsoft.com/office/drawing/2014/main" id="{8B51977A-FAE5-4FC4-AE09-960DA637B7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31" t="17593" r="25642" b="23040"/>
              <a:stretch/>
            </p:blipFill>
            <p:spPr>
              <a:xfrm>
                <a:off x="192890" y="3015330"/>
                <a:ext cx="1626262" cy="1276429"/>
              </a:xfrm>
              <a:prstGeom prst="roundRect">
                <a:avLst/>
              </a:prstGeom>
            </p:spPr>
          </p:pic>
          <p:sp>
            <p:nvSpPr>
              <p:cNvPr id="35" name="Hình chữ nhật 34">
                <a:extLst>
                  <a:ext uri="{FF2B5EF4-FFF2-40B4-BE49-F238E27FC236}">
                    <a16:creationId xmlns:a16="http://schemas.microsoft.com/office/drawing/2014/main" id="{966989AE-8F9E-4549-9C82-720313000CCF}"/>
                  </a:ext>
                </a:extLst>
              </p:cNvPr>
              <p:cNvSpPr/>
              <p:nvPr/>
            </p:nvSpPr>
            <p:spPr>
              <a:xfrm>
                <a:off x="595016" y="3003047"/>
                <a:ext cx="1224136" cy="338506"/>
              </a:xfrm>
              <a:prstGeom prst="rect">
                <a:avLst/>
              </a:prstGeom>
              <a:noFill/>
            </p:spPr>
            <p:txBody>
              <a:bodyPr wrap="square" lIns="121920" tIns="60960" rIns="121920" bIns="60960">
                <a:spAutoFit/>
              </a:bodyPr>
              <a:lstStyle/>
              <a:p>
                <a:pPr algn="ctr"/>
                <a:r>
                  <a:rPr lang="en-US" sz="2133" b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JSON RPC</a:t>
                </a:r>
                <a:endParaRPr lang="vi-VN" sz="2133" b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41" name="Đường kết nối Mũi tên Thẳng 40">
              <a:extLst>
                <a:ext uri="{FF2B5EF4-FFF2-40B4-BE49-F238E27FC236}">
                  <a16:creationId xmlns:a16="http://schemas.microsoft.com/office/drawing/2014/main" id="{E7ACE165-A684-4AEC-B79E-1BE82C48B097}"/>
                </a:ext>
              </a:extLst>
            </p:cNvPr>
            <p:cNvCxnSpPr>
              <a:cxnSpLocks/>
            </p:cNvCxnSpPr>
            <p:nvPr/>
          </p:nvCxnSpPr>
          <p:spPr>
            <a:xfrm>
              <a:off x="899592" y="1519549"/>
              <a:ext cx="0" cy="913575"/>
            </a:xfrm>
            <a:prstGeom prst="straightConnector1">
              <a:avLst/>
            </a:prstGeom>
            <a:ln w="38100">
              <a:solidFill>
                <a:srgbClr val="1368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Đường kết nối Mũi tên Thẳng 41">
              <a:extLst>
                <a:ext uri="{FF2B5EF4-FFF2-40B4-BE49-F238E27FC236}">
                  <a16:creationId xmlns:a16="http://schemas.microsoft.com/office/drawing/2014/main" id="{98706E17-2763-4D3E-A250-2F7DC9D6E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608" y="1491630"/>
              <a:ext cx="0" cy="886989"/>
            </a:xfrm>
            <a:prstGeom prst="straightConnector1">
              <a:avLst/>
            </a:prstGeom>
            <a:ln w="38100">
              <a:solidFill>
                <a:srgbClr val="8182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DD4556B8-628B-452E-AA3D-5930A4206A2D}"/>
                </a:ext>
              </a:extLst>
            </p:cNvPr>
            <p:cNvSpPr/>
            <p:nvPr/>
          </p:nvSpPr>
          <p:spPr>
            <a:xfrm rot="5400000">
              <a:off x="672242" y="1752235"/>
              <a:ext cx="1085153" cy="400158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/>
              <a:r>
                <a:rPr lang="en-US" sz="2667" i="1">
                  <a:ln w="0"/>
                  <a:solidFill>
                    <a:srgbClr val="1368A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</a:t>
              </a:r>
              <a:r>
                <a:rPr lang="en-US" sz="2667" i="1">
                  <a:ln w="0"/>
                  <a:solidFill>
                    <a:srgbClr val="81828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nect</a:t>
              </a:r>
              <a:endParaRPr lang="vi-VN" sz="2667" i="1">
                <a:ln w="0"/>
                <a:solidFill>
                  <a:srgbClr val="81828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2" name="Hình chữ nhật 51">
            <a:extLst>
              <a:ext uri="{FF2B5EF4-FFF2-40B4-BE49-F238E27FC236}">
                <a16:creationId xmlns:a16="http://schemas.microsoft.com/office/drawing/2014/main" id="{D400DA4B-2DF9-475E-B6CD-638C0177E2B6}"/>
              </a:ext>
            </a:extLst>
          </p:cNvPr>
          <p:cNvSpPr/>
          <p:nvPr/>
        </p:nvSpPr>
        <p:spPr>
          <a:xfrm>
            <a:off x="1156212" y="68627"/>
            <a:ext cx="5122556" cy="61555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3200" b="1">
                <a:ln w="0"/>
              </a:rPr>
              <a:t>Ethereum JavaScript API</a:t>
            </a:r>
            <a:endParaRPr lang="vi-VN" sz="3200" b="1">
              <a:ln w="0"/>
            </a:endParaRPr>
          </a:p>
        </p:txBody>
      </p:sp>
      <p:pic>
        <p:nvPicPr>
          <p:cNvPr id="1030" name="Picture 6" descr="Image result for Ethereum JavaScript API">
            <a:extLst>
              <a:ext uri="{FF2B5EF4-FFF2-40B4-BE49-F238E27FC236}">
                <a16:creationId xmlns:a16="http://schemas.microsoft.com/office/drawing/2014/main" id="{33084E85-1354-41CA-954B-ABF6ACF2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045207" cy="10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Nhóm 59">
            <a:extLst>
              <a:ext uri="{FF2B5EF4-FFF2-40B4-BE49-F238E27FC236}">
                <a16:creationId xmlns:a16="http://schemas.microsoft.com/office/drawing/2014/main" id="{458D0125-C146-4A41-B18D-8EEC2217D4F1}"/>
              </a:ext>
            </a:extLst>
          </p:cNvPr>
          <p:cNvGrpSpPr/>
          <p:nvPr/>
        </p:nvGrpSpPr>
        <p:grpSpPr>
          <a:xfrm>
            <a:off x="7030310" y="486656"/>
            <a:ext cx="5587684" cy="1853773"/>
            <a:chOff x="5411090" y="763367"/>
            <a:chExt cx="4190763" cy="1390330"/>
          </a:xfrm>
        </p:grpSpPr>
        <p:pic>
          <p:nvPicPr>
            <p:cNvPr id="17" name="Picture 20" descr="Image result for certificate of origin png">
              <a:extLst>
                <a:ext uri="{FF2B5EF4-FFF2-40B4-BE49-F238E27FC236}">
                  <a16:creationId xmlns:a16="http://schemas.microsoft.com/office/drawing/2014/main" id="{E98FC1F2-29A0-4CB8-9851-FE2112FC4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08" y="1117595"/>
              <a:ext cx="1036102" cy="103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Hình chữ nhật 17">
              <a:extLst>
                <a:ext uri="{FF2B5EF4-FFF2-40B4-BE49-F238E27FC236}">
                  <a16:creationId xmlns:a16="http://schemas.microsoft.com/office/drawing/2014/main" id="{8BC679C4-49DF-4850-8A8B-D43BA560ADC8}"/>
                </a:ext>
              </a:extLst>
            </p:cNvPr>
            <p:cNvSpPr/>
            <p:nvPr/>
          </p:nvSpPr>
          <p:spPr>
            <a:xfrm>
              <a:off x="6429758" y="1281126"/>
              <a:ext cx="3172095" cy="738809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marL="914377" indent="-294210">
                <a:buFont typeface="Arial" panose="020B0604020202020204" pitchFamily="34" charset="0"/>
                <a:buChar char="•"/>
              </a:pPr>
              <a:r>
                <a:rPr lang="en-US" sz="1867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file </a:t>
              </a:r>
              <a:r>
                <a:rPr lang="en-US" sz="1867" b="1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smartcontract.sol</a:t>
              </a:r>
            </a:p>
            <a:p>
              <a:pPr marL="914377" indent="-294210">
                <a:buFont typeface="Arial" panose="020B0604020202020204" pitchFamily="34" charset="0"/>
                <a:buChar char="•"/>
              </a:pPr>
              <a:r>
                <a:rPr lang="en-US" sz="1867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file </a:t>
              </a:r>
              <a:r>
                <a:rPr lang="en-US" sz="1867" b="1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.js</a:t>
              </a:r>
            </a:p>
            <a:p>
              <a:pPr marL="914377" indent="-294210">
                <a:buFont typeface="Arial" panose="020B0604020202020204" pitchFamily="34" charset="0"/>
                <a:buChar char="•"/>
              </a:pPr>
              <a:r>
                <a:rPr lang="en-US" sz="1867" b="1" i="1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config.js</a:t>
              </a:r>
              <a:endParaRPr lang="vi-VN" sz="1867" b="1" i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Hình chữ nhật 58">
              <a:extLst>
                <a:ext uri="{FF2B5EF4-FFF2-40B4-BE49-F238E27FC236}">
                  <a16:creationId xmlns:a16="http://schemas.microsoft.com/office/drawing/2014/main" id="{AA2B4634-B0F5-4D4F-BD17-A34AF902FC1A}"/>
                </a:ext>
              </a:extLst>
            </p:cNvPr>
            <p:cNvSpPr/>
            <p:nvPr/>
          </p:nvSpPr>
          <p:spPr>
            <a:xfrm>
              <a:off x="5411090" y="763367"/>
              <a:ext cx="2037336" cy="400158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667" b="1">
                  <a:ln/>
                  <a:solidFill>
                    <a:srgbClr val="08579D"/>
                  </a:solidFill>
                </a:rPr>
                <a:t>Smart Contract</a:t>
              </a:r>
              <a:endParaRPr lang="vi-VN" sz="2667" b="1">
                <a:ln/>
                <a:solidFill>
                  <a:srgbClr val="08579D"/>
                </a:solidFill>
              </a:endParaRPr>
            </a:p>
          </p:txBody>
        </p:sp>
      </p:grpSp>
      <p:sp>
        <p:nvSpPr>
          <p:cNvPr id="62" name="Block Arc 65">
            <a:extLst>
              <a:ext uri="{FF2B5EF4-FFF2-40B4-BE49-F238E27FC236}">
                <a16:creationId xmlns:a16="http://schemas.microsoft.com/office/drawing/2014/main" id="{E81C47F2-B07E-4827-B116-2F3CD7BB94B4}"/>
              </a:ext>
            </a:extLst>
          </p:cNvPr>
          <p:cNvSpPr/>
          <p:nvPr/>
        </p:nvSpPr>
        <p:spPr>
          <a:xfrm rot="16200000">
            <a:off x="8955986" y="4238750"/>
            <a:ext cx="2829365" cy="2407503"/>
          </a:xfrm>
          <a:prstGeom prst="blockArc">
            <a:avLst>
              <a:gd name="adj1" fmla="val 10667780"/>
              <a:gd name="adj2" fmla="val 19618937"/>
              <a:gd name="adj3" fmla="val 2867"/>
            </a:avLst>
          </a:prstGeom>
          <a:solidFill>
            <a:srgbClr val="5E464D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1" name="Hình chữ nhật 60">
            <a:extLst>
              <a:ext uri="{FF2B5EF4-FFF2-40B4-BE49-F238E27FC236}">
                <a16:creationId xmlns:a16="http://schemas.microsoft.com/office/drawing/2014/main" id="{CCF224A5-6083-43F0-9AEB-06D33DF8CF08}"/>
              </a:ext>
            </a:extLst>
          </p:cNvPr>
          <p:cNvSpPr/>
          <p:nvPr/>
        </p:nvSpPr>
        <p:spPr>
          <a:xfrm>
            <a:off x="9237442" y="3527332"/>
            <a:ext cx="3099252" cy="697755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sz="1867" b="1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41BFF9"/>
                </a:solidFill>
              </a:rPr>
              <a:t>Ethereum Blockchain for developer</a:t>
            </a:r>
            <a:endParaRPr lang="vi-VN" sz="1867" b="1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41BFF9"/>
              </a:solidFill>
            </a:endParaRPr>
          </a:p>
        </p:txBody>
      </p:sp>
      <p:sp>
        <p:nvSpPr>
          <p:cNvPr id="70" name="Block Arc 65">
            <a:extLst>
              <a:ext uri="{FF2B5EF4-FFF2-40B4-BE49-F238E27FC236}">
                <a16:creationId xmlns:a16="http://schemas.microsoft.com/office/drawing/2014/main" id="{DABFD093-450D-4FE5-B8EF-982EAE895307}"/>
              </a:ext>
            </a:extLst>
          </p:cNvPr>
          <p:cNvSpPr/>
          <p:nvPr/>
        </p:nvSpPr>
        <p:spPr>
          <a:xfrm rot="13422282">
            <a:off x="7324004" y="722106"/>
            <a:ext cx="2095115" cy="1893573"/>
          </a:xfrm>
          <a:prstGeom prst="blockArc">
            <a:avLst>
              <a:gd name="adj1" fmla="val 13332054"/>
              <a:gd name="adj2" fmla="val 21266701"/>
              <a:gd name="adj3" fmla="val 4101"/>
            </a:avLst>
          </a:prstGeom>
          <a:blipFill>
            <a:blip r:embed="rId9"/>
            <a:tile tx="0" ty="0" sx="100000" sy="100000" flip="none" algn="tl"/>
          </a:blip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031" name="Đường kết nối Mũi tên Thẳng 1030">
            <a:extLst>
              <a:ext uri="{FF2B5EF4-FFF2-40B4-BE49-F238E27FC236}">
                <a16:creationId xmlns:a16="http://schemas.microsoft.com/office/drawing/2014/main" id="{1AE9E440-35CB-4FA6-977E-D31E9D63EFF4}"/>
              </a:ext>
            </a:extLst>
          </p:cNvPr>
          <p:cNvCxnSpPr>
            <a:cxnSpLocks/>
          </p:cNvCxnSpPr>
          <p:nvPr/>
        </p:nvCxnSpPr>
        <p:spPr>
          <a:xfrm flipV="1">
            <a:off x="6203638" y="2039794"/>
            <a:ext cx="1334204" cy="706009"/>
          </a:xfrm>
          <a:prstGeom prst="straightConnector1">
            <a:avLst/>
          </a:prstGeom>
          <a:ln w="38100">
            <a:solidFill>
              <a:srgbClr val="39DF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6041F0DD-8584-4AA4-9A16-FDE3E7B52A3E}"/>
              </a:ext>
            </a:extLst>
          </p:cNvPr>
          <p:cNvSpPr/>
          <p:nvPr/>
        </p:nvSpPr>
        <p:spPr>
          <a:xfrm rot="19757380">
            <a:off x="6163699" y="2044899"/>
            <a:ext cx="1233671" cy="779572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2133" i="1">
                <a:ln w="0"/>
                <a:solidFill>
                  <a:srgbClr val="5E46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 </a:t>
            </a:r>
            <a:br>
              <a:rPr lang="en-US" sz="2133" i="1">
                <a:ln w="0"/>
                <a:solidFill>
                  <a:srgbClr val="5E46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133" i="1">
                <a:ln w="0"/>
                <a:solidFill>
                  <a:srgbClr val="5E46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locate</a:t>
            </a:r>
            <a:endParaRPr lang="vi-VN" sz="2133" i="1">
              <a:ln w="0"/>
              <a:solidFill>
                <a:srgbClr val="5E464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3" name="Picture 8" descr="Image result for node JS png">
            <a:extLst>
              <a:ext uri="{FF2B5EF4-FFF2-40B4-BE49-F238E27FC236}">
                <a16:creationId xmlns:a16="http://schemas.microsoft.com/office/drawing/2014/main" id="{B1EC74DB-A8DC-4185-B73E-42D4FA15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72" y="68627"/>
            <a:ext cx="1974605" cy="120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Hình chữ nhật 1033">
            <a:extLst>
              <a:ext uri="{FF2B5EF4-FFF2-40B4-BE49-F238E27FC236}">
                <a16:creationId xmlns:a16="http://schemas.microsoft.com/office/drawing/2014/main" id="{7E9B1A9F-2865-4039-8995-91A83A55B387}"/>
              </a:ext>
            </a:extLst>
          </p:cNvPr>
          <p:cNvSpPr/>
          <p:nvPr/>
        </p:nvSpPr>
        <p:spPr>
          <a:xfrm>
            <a:off x="7197618" y="4158490"/>
            <a:ext cx="2144177" cy="779572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2133" i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 / host key</a:t>
            </a:r>
            <a:br>
              <a:rPr lang="en-US" sz="2133" i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133" b="1">
                <a:ln w="0"/>
                <a:solidFill>
                  <a:srgbClr val="42B8E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EthBlockchain</a:t>
            </a:r>
            <a:endParaRPr lang="vi-VN" sz="2133" i="1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5" name="Hình chữ nhật 1034">
            <a:extLst>
              <a:ext uri="{FF2B5EF4-FFF2-40B4-BE49-F238E27FC236}">
                <a16:creationId xmlns:a16="http://schemas.microsoft.com/office/drawing/2014/main" id="{67389E18-CC4F-4C44-9A7D-54963B8350CF}"/>
              </a:ext>
            </a:extLst>
          </p:cNvPr>
          <p:cNvSpPr/>
          <p:nvPr/>
        </p:nvSpPr>
        <p:spPr>
          <a:xfrm>
            <a:off x="8358479" y="2710744"/>
            <a:ext cx="1959831" cy="451342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2133" i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 / host key</a:t>
            </a:r>
            <a:endParaRPr lang="vi-VN" sz="2133" i="1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0" name="Straight Connector 33">
            <a:extLst>
              <a:ext uri="{FF2B5EF4-FFF2-40B4-BE49-F238E27FC236}">
                <a16:creationId xmlns:a16="http://schemas.microsoft.com/office/drawing/2014/main" id="{1A6F93E8-4C4D-4145-A6E6-81679FDAD4DF}"/>
              </a:ext>
            </a:extLst>
          </p:cNvPr>
          <p:cNvCxnSpPr>
            <a:cxnSpLocks/>
          </p:cNvCxnSpPr>
          <p:nvPr/>
        </p:nvCxnSpPr>
        <p:spPr>
          <a:xfrm flipH="1">
            <a:off x="9208831" y="2247003"/>
            <a:ext cx="574197" cy="649172"/>
          </a:xfrm>
          <a:prstGeom prst="line">
            <a:avLst/>
          </a:prstGeom>
          <a:solidFill>
            <a:srgbClr val="27D8D8">
              <a:alpha val="80000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Đường kết nối Mũi tên Thẳng 1042">
            <a:extLst>
              <a:ext uri="{FF2B5EF4-FFF2-40B4-BE49-F238E27FC236}">
                <a16:creationId xmlns:a16="http://schemas.microsoft.com/office/drawing/2014/main" id="{6C9C4D2C-CCE3-487B-9EC3-A0131B07AE43}"/>
              </a:ext>
            </a:extLst>
          </p:cNvPr>
          <p:cNvCxnSpPr/>
          <p:nvPr/>
        </p:nvCxnSpPr>
        <p:spPr>
          <a:xfrm flipH="1">
            <a:off x="8016213" y="3232640"/>
            <a:ext cx="864096" cy="1060456"/>
          </a:xfrm>
          <a:prstGeom prst="straightConnector1">
            <a:avLst/>
          </a:prstGeom>
          <a:ln w="38100">
            <a:solidFill>
              <a:srgbClr val="08579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Đường kết nối Mũi tên Thẳng 86">
            <a:extLst>
              <a:ext uri="{FF2B5EF4-FFF2-40B4-BE49-F238E27FC236}">
                <a16:creationId xmlns:a16="http://schemas.microsoft.com/office/drawing/2014/main" id="{0BB31E67-43DC-4148-A742-BF1A1CEE5822}"/>
              </a:ext>
            </a:extLst>
          </p:cNvPr>
          <p:cNvCxnSpPr>
            <a:cxnSpLocks/>
          </p:cNvCxnSpPr>
          <p:nvPr/>
        </p:nvCxnSpPr>
        <p:spPr>
          <a:xfrm flipV="1">
            <a:off x="8400256" y="3113858"/>
            <a:ext cx="864097" cy="1092620"/>
          </a:xfrm>
          <a:prstGeom prst="straightConnector1">
            <a:avLst/>
          </a:prstGeom>
          <a:ln w="38100">
            <a:solidFill>
              <a:srgbClr val="42B6E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Hình chữ nhật: Góc Tròn 1054">
            <a:extLst>
              <a:ext uri="{FF2B5EF4-FFF2-40B4-BE49-F238E27FC236}">
                <a16:creationId xmlns:a16="http://schemas.microsoft.com/office/drawing/2014/main" id="{7CE2E943-F7E6-4A25-B89F-B4744102B5E5}"/>
              </a:ext>
            </a:extLst>
          </p:cNvPr>
          <p:cNvSpPr/>
          <p:nvPr/>
        </p:nvSpPr>
        <p:spPr>
          <a:xfrm>
            <a:off x="2639616" y="5020264"/>
            <a:ext cx="3744416" cy="1713080"/>
          </a:xfrm>
          <a:prstGeom prst="roundRect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Hình chữ nhật 63">
            <a:extLst>
              <a:ext uri="{FF2B5EF4-FFF2-40B4-BE49-F238E27FC236}">
                <a16:creationId xmlns:a16="http://schemas.microsoft.com/office/drawing/2014/main" id="{300BEF71-E5EE-4311-9666-6B52379FFD8E}"/>
              </a:ext>
            </a:extLst>
          </p:cNvPr>
          <p:cNvSpPr/>
          <p:nvPr/>
        </p:nvSpPr>
        <p:spPr>
          <a:xfrm>
            <a:off x="2652800" y="4494494"/>
            <a:ext cx="3875420" cy="49244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2400">
                <a:ln w="0"/>
                <a:solidFill>
                  <a:srgbClr val="2C889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 accounts / wallets</a:t>
            </a:r>
            <a:endParaRPr lang="vi-VN" sz="2400">
              <a:ln w="0"/>
              <a:solidFill>
                <a:srgbClr val="2C889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6" name="Đường kết nối Mũi tên Thẳng 65">
            <a:extLst>
              <a:ext uri="{FF2B5EF4-FFF2-40B4-BE49-F238E27FC236}">
                <a16:creationId xmlns:a16="http://schemas.microsoft.com/office/drawing/2014/main" id="{1533559E-B878-4344-881F-CD3C77F39902}"/>
              </a:ext>
            </a:extLst>
          </p:cNvPr>
          <p:cNvCxnSpPr/>
          <p:nvPr/>
        </p:nvCxnSpPr>
        <p:spPr>
          <a:xfrm>
            <a:off x="6384033" y="6309320"/>
            <a:ext cx="3071095" cy="0"/>
          </a:xfrm>
          <a:prstGeom prst="straightConnector1">
            <a:avLst/>
          </a:prstGeom>
          <a:ln w="38100">
            <a:solidFill>
              <a:srgbClr val="2C889A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Hình chữ nhật 102">
            <a:extLst>
              <a:ext uri="{FF2B5EF4-FFF2-40B4-BE49-F238E27FC236}">
                <a16:creationId xmlns:a16="http://schemas.microsoft.com/office/drawing/2014/main" id="{5DB30E8B-09BD-4ED1-80E7-F4466681A2AC}"/>
              </a:ext>
            </a:extLst>
          </p:cNvPr>
          <p:cNvSpPr/>
          <p:nvPr/>
        </p:nvSpPr>
        <p:spPr>
          <a:xfrm>
            <a:off x="7257791" y="6224577"/>
            <a:ext cx="1217641" cy="451342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2133" i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transact</a:t>
            </a:r>
            <a:endParaRPr lang="vi-VN" sz="2133" i="1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452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 descr="Ảnh có chứa người, táo, hoa quả&#10;&#10;Mô tả được tạo tự động">
            <a:extLst>
              <a:ext uri="{FF2B5EF4-FFF2-40B4-BE49-F238E27FC236}">
                <a16:creationId xmlns:a16="http://schemas.microsoft.com/office/drawing/2014/main" id="{49B452A1-6D35-4408-ADCE-27AE64BCC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31" y="1244612"/>
            <a:ext cx="5432154" cy="3333367"/>
          </a:xfrm>
          <a:prstGeom prst="flowChartMultidocumen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ECA87F3-99D7-4FF5-82D3-CBD249ECC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001" y="3217965"/>
            <a:ext cx="4990070" cy="3333367"/>
          </a:xfrm>
          <a:prstGeom prst="round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85019" y="306668"/>
            <a:ext cx="602300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Result – </a:t>
            </a:r>
            <a:r>
              <a:rPr lang="en-US" altLang="zh-CN" sz="2800" b="1">
                <a:solidFill>
                  <a:schemeClr val="accent2"/>
                </a:solidFill>
                <a:latin typeface="+mn-ea"/>
              </a:rPr>
              <a:t>Some others value</a:t>
            </a:r>
            <a:endParaRPr lang="zh-CN" altLang="en-US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占位符 17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7854" y="3166601"/>
            <a:ext cx="6705600" cy="3384731"/>
          </a:xfrm>
        </p:spPr>
      </p:pic>
    </p:spTree>
    <p:extLst>
      <p:ext uri="{BB962C8B-B14F-4D97-AF65-F5344CB8AC3E}">
        <p14:creationId xmlns:p14="http://schemas.microsoft.com/office/powerpoint/2010/main" val="1195133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08" y="0"/>
            <a:ext cx="10298783" cy="6858000"/>
          </a:xfrm>
        </p:spPr>
      </p:pic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0" lang="zh-CN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3428" y="2724834"/>
            <a:ext cx="480452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DISCUSSION</a:t>
            </a:r>
            <a:r>
              <a:rPr kumimoji="0" lang="en-US" altLang="zh-CN" sz="3600" b="1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– Q&amp;A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63429" y="3467100"/>
            <a:ext cx="5172671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QUESTIONS</a:t>
            </a:r>
            <a:r>
              <a:rPr kumimoji="0" lang="en-US" altLang="zh-CN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AND ANSWERS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53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占位符 11">
            <a:extLst>
              <a:ext uri="{FF2B5EF4-FFF2-40B4-BE49-F238E27FC236}">
                <a16:creationId xmlns:a16="http://schemas.microsoft.com/office/drawing/2014/main" id="{B088430C-94FC-4DED-AA64-A4D9E390E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r="37"/>
          <a:stretch>
            <a:fillRect/>
          </a:stretch>
        </p:blipFill>
        <p:spPr>
          <a:xfrm>
            <a:off x="494668" y="1180357"/>
            <a:ext cx="2136437" cy="2123669"/>
          </a:xfrm>
          <a:custGeom>
            <a:avLst/>
            <a:gdLst>
              <a:gd name="connsiteX0" fmla="*/ 0 w 2143551"/>
              <a:gd name="connsiteY0" fmla="*/ 0 h 2145757"/>
              <a:gd name="connsiteX1" fmla="*/ 2143551 w 2143551"/>
              <a:gd name="connsiteY1" fmla="*/ 0 h 2145757"/>
              <a:gd name="connsiteX2" fmla="*/ 2143551 w 2143551"/>
              <a:gd name="connsiteY2" fmla="*/ 2145757 h 2145757"/>
              <a:gd name="connsiteX3" fmla="*/ 0 w 2143551"/>
              <a:gd name="connsiteY3" fmla="*/ 2145757 h 214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551" h="2145757">
                <a:moveTo>
                  <a:pt x="0" y="0"/>
                </a:moveTo>
                <a:lnTo>
                  <a:pt x="2143551" y="0"/>
                </a:lnTo>
                <a:lnTo>
                  <a:pt x="2143551" y="2145757"/>
                </a:lnTo>
                <a:lnTo>
                  <a:pt x="0" y="2145757"/>
                </a:lnTo>
                <a:close/>
              </a:path>
            </a:pathLst>
          </a:custGeom>
        </p:spPr>
      </p:pic>
      <p:pic>
        <p:nvPicPr>
          <p:cNvPr id="20" name="图片占位符 12">
            <a:extLst>
              <a:ext uri="{FF2B5EF4-FFF2-40B4-BE49-F238E27FC236}">
                <a16:creationId xmlns:a16="http://schemas.microsoft.com/office/drawing/2014/main" id="{BBA72B22-1B40-452D-9417-24E976087D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93" r="16493"/>
          <a:stretch>
            <a:fillRect/>
          </a:stretch>
        </p:blipFill>
        <p:spPr>
          <a:xfrm>
            <a:off x="1741337" y="3304306"/>
            <a:ext cx="2987785" cy="2971803"/>
          </a:xfrm>
          <a:custGeom>
            <a:avLst/>
            <a:gdLst>
              <a:gd name="connsiteX0" fmla="*/ 0 w 2145187"/>
              <a:gd name="connsiteY0" fmla="*/ 0 h 2135033"/>
              <a:gd name="connsiteX1" fmla="*/ 2145187 w 2145187"/>
              <a:gd name="connsiteY1" fmla="*/ 0 h 2135033"/>
              <a:gd name="connsiteX2" fmla="*/ 2145187 w 2145187"/>
              <a:gd name="connsiteY2" fmla="*/ 2135033 h 2135033"/>
              <a:gd name="connsiteX3" fmla="*/ 0 w 2145187"/>
              <a:gd name="connsiteY3" fmla="*/ 2135033 h 21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5187" h="2135033">
                <a:moveTo>
                  <a:pt x="0" y="0"/>
                </a:moveTo>
                <a:lnTo>
                  <a:pt x="2145187" y="0"/>
                </a:lnTo>
                <a:lnTo>
                  <a:pt x="2145187" y="2135033"/>
                </a:lnTo>
                <a:lnTo>
                  <a:pt x="0" y="2135033"/>
                </a:lnTo>
                <a:close/>
              </a:path>
            </a:pathLst>
          </a:custGeom>
        </p:spPr>
      </p:pic>
      <p:pic>
        <p:nvPicPr>
          <p:cNvPr id="26" name="图片占位符 13">
            <a:extLst>
              <a:ext uri="{FF2B5EF4-FFF2-40B4-BE49-F238E27FC236}">
                <a16:creationId xmlns:a16="http://schemas.microsoft.com/office/drawing/2014/main" id="{C1F7F1D6-331B-4EDF-81A7-D3CE6D151C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88" r="16688"/>
          <a:stretch>
            <a:fillRect/>
          </a:stretch>
        </p:blipFill>
        <p:spPr>
          <a:xfrm>
            <a:off x="4739209" y="1185980"/>
            <a:ext cx="2133600" cy="2133600"/>
          </a:xfrm>
          <a:custGeom>
            <a:avLst/>
            <a:gdLst>
              <a:gd name="connsiteX0" fmla="*/ 0 w 2133600"/>
              <a:gd name="connsiteY0" fmla="*/ 0 h 2133600"/>
              <a:gd name="connsiteX1" fmla="*/ 2133600 w 2133600"/>
              <a:gd name="connsiteY1" fmla="*/ 0 h 2133600"/>
              <a:gd name="connsiteX2" fmla="*/ 2133600 w 2133600"/>
              <a:gd name="connsiteY2" fmla="*/ 2133600 h 2133600"/>
              <a:gd name="connsiteX3" fmla="*/ 0 w 2133600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133600">
                <a:moveTo>
                  <a:pt x="0" y="0"/>
                </a:moveTo>
                <a:lnTo>
                  <a:pt x="2133600" y="0"/>
                </a:lnTo>
                <a:lnTo>
                  <a:pt x="2133600" y="2133600"/>
                </a:lnTo>
                <a:lnTo>
                  <a:pt x="0" y="2133600"/>
                </a:lnTo>
                <a:close/>
              </a:path>
            </a:pathLst>
          </a:custGeom>
        </p:spPr>
      </p:pic>
      <p:pic>
        <p:nvPicPr>
          <p:cNvPr id="27" name="图片占位符 14">
            <a:extLst>
              <a:ext uri="{FF2B5EF4-FFF2-40B4-BE49-F238E27FC236}">
                <a16:creationId xmlns:a16="http://schemas.microsoft.com/office/drawing/2014/main" id="{421368C6-C44B-47D7-80DD-E4FC837AD9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r="16837"/>
          <a:stretch>
            <a:fillRect/>
          </a:stretch>
        </p:blipFill>
        <p:spPr>
          <a:xfrm>
            <a:off x="9555671" y="1180357"/>
            <a:ext cx="2202162" cy="2176862"/>
          </a:xfrm>
          <a:custGeom>
            <a:avLst/>
            <a:gdLst>
              <a:gd name="connsiteX0" fmla="*/ 0 w 2123649"/>
              <a:gd name="connsiteY0" fmla="*/ 0 h 2133600"/>
              <a:gd name="connsiteX1" fmla="*/ 2123649 w 2123649"/>
              <a:gd name="connsiteY1" fmla="*/ 0 h 2133600"/>
              <a:gd name="connsiteX2" fmla="*/ 2123649 w 2123649"/>
              <a:gd name="connsiteY2" fmla="*/ 2133600 h 2133600"/>
              <a:gd name="connsiteX3" fmla="*/ 0 w 2123649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3649" h="2133600">
                <a:moveTo>
                  <a:pt x="0" y="0"/>
                </a:moveTo>
                <a:lnTo>
                  <a:pt x="2123649" y="0"/>
                </a:lnTo>
                <a:lnTo>
                  <a:pt x="2123649" y="2133600"/>
                </a:lnTo>
                <a:lnTo>
                  <a:pt x="0" y="2133600"/>
                </a:lnTo>
                <a:close/>
              </a:path>
            </a:pathLst>
          </a:custGeom>
        </p:spPr>
      </p:pic>
      <p:grpSp>
        <p:nvGrpSpPr>
          <p:cNvPr id="37" name="组合 16">
            <a:extLst>
              <a:ext uri="{FF2B5EF4-FFF2-40B4-BE49-F238E27FC236}">
                <a16:creationId xmlns:a16="http://schemas.microsoft.com/office/drawing/2014/main" id="{ED69C8F9-F2D4-4122-9EC3-D69CAFE5C342}"/>
              </a:ext>
            </a:extLst>
          </p:cNvPr>
          <p:cNvGrpSpPr/>
          <p:nvPr/>
        </p:nvGrpSpPr>
        <p:grpSpPr>
          <a:xfrm>
            <a:off x="6873705" y="1185980"/>
            <a:ext cx="2753474" cy="2133600"/>
            <a:chOff x="7168985" y="1781725"/>
            <a:chExt cx="2142986" cy="2133600"/>
          </a:xfrm>
        </p:grpSpPr>
        <p:sp>
          <p:nvSpPr>
            <p:cNvPr id="39" name="Rectangle 63">
              <a:extLst>
                <a:ext uri="{FF2B5EF4-FFF2-40B4-BE49-F238E27FC236}">
                  <a16:creationId xmlns:a16="http://schemas.microsoft.com/office/drawing/2014/main" id="{F5411F16-3BB2-4B07-8EF1-38DDAF24577C}"/>
                </a:ext>
              </a:extLst>
            </p:cNvPr>
            <p:cNvSpPr/>
            <p:nvPr/>
          </p:nvSpPr>
          <p:spPr>
            <a:xfrm>
              <a:off x="7168985" y="1781725"/>
              <a:ext cx="2133600" cy="213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矩形 37">
              <a:extLst>
                <a:ext uri="{FF2B5EF4-FFF2-40B4-BE49-F238E27FC236}">
                  <a16:creationId xmlns:a16="http://schemas.microsoft.com/office/drawing/2014/main" id="{ACD6581B-6E09-493B-853F-301FC1F0C204}"/>
                </a:ext>
              </a:extLst>
            </p:cNvPr>
            <p:cNvSpPr/>
            <p:nvPr/>
          </p:nvSpPr>
          <p:spPr>
            <a:xfrm>
              <a:off x="7179863" y="2134690"/>
              <a:ext cx="2132108" cy="147732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[ 2 ] Continuous interconnected supply chain – Using Blockchain &amp; Internet-of-Things in supply chain traceability 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17">
            <a:extLst>
              <a:ext uri="{FF2B5EF4-FFF2-40B4-BE49-F238E27FC236}">
                <a16:creationId xmlns:a16="http://schemas.microsoft.com/office/drawing/2014/main" id="{AACE65D1-D0E9-4C7F-A95F-F230C73E7D08}"/>
              </a:ext>
            </a:extLst>
          </p:cNvPr>
          <p:cNvGrpSpPr/>
          <p:nvPr/>
        </p:nvGrpSpPr>
        <p:grpSpPr>
          <a:xfrm>
            <a:off x="4726248" y="3321562"/>
            <a:ext cx="7024843" cy="2964927"/>
            <a:chOff x="5035385" y="3915325"/>
            <a:chExt cx="6425212" cy="2133600"/>
          </a:xfrm>
        </p:grpSpPr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6E64ECA2-8880-42F1-B7F7-061F6BD781F1}"/>
                </a:ext>
              </a:extLst>
            </p:cNvPr>
            <p:cNvSpPr/>
            <p:nvPr/>
          </p:nvSpPr>
          <p:spPr>
            <a:xfrm>
              <a:off x="5035385" y="3915325"/>
              <a:ext cx="6425212" cy="213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3" name="组合 39">
              <a:extLst>
                <a:ext uri="{FF2B5EF4-FFF2-40B4-BE49-F238E27FC236}">
                  <a16:creationId xmlns:a16="http://schemas.microsoft.com/office/drawing/2014/main" id="{7799962D-8753-4D61-8022-1AE74FCB174D}"/>
                </a:ext>
              </a:extLst>
            </p:cNvPr>
            <p:cNvGrpSpPr/>
            <p:nvPr/>
          </p:nvGrpSpPr>
          <p:grpSpPr>
            <a:xfrm>
              <a:off x="5187479" y="3945935"/>
              <a:ext cx="6263623" cy="2021478"/>
              <a:chOff x="5154377" y="1442503"/>
              <a:chExt cx="6263623" cy="2021478"/>
            </a:xfrm>
          </p:grpSpPr>
          <p:sp>
            <p:nvSpPr>
              <p:cNvPr id="44" name="矩形 40">
                <a:extLst>
                  <a:ext uri="{FF2B5EF4-FFF2-40B4-BE49-F238E27FC236}">
                    <a16:creationId xmlns:a16="http://schemas.microsoft.com/office/drawing/2014/main" id="{A123EB4B-B529-4106-852C-03F350838EE6}"/>
                  </a:ext>
                </a:extLst>
              </p:cNvPr>
              <p:cNvSpPr/>
              <p:nvPr/>
            </p:nvSpPr>
            <p:spPr>
              <a:xfrm>
                <a:off x="5154377" y="1802881"/>
                <a:ext cx="6263623" cy="166110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>
                    <a:solidFill>
                      <a:schemeClr val="bg1"/>
                    </a:solidFill>
                  </a:rPr>
                  <a:t>[ 3 ] </a:t>
                </a:r>
                <a:r>
                  <a:rPr lang="en-US" altLang="zh-CN" sz="1600" b="1">
                    <a:solidFill>
                      <a:schemeClr val="bg1"/>
                    </a:solidFill>
                  </a:rPr>
                  <a:t>What is Blockchain Technology? A Step-by-Step Guide For Beginners</a:t>
                </a:r>
                <a:br>
                  <a:rPr lang="en-US" altLang="zh-CN" sz="1600">
                    <a:solidFill>
                      <a:schemeClr val="bg1"/>
                    </a:solidFill>
                  </a:rPr>
                </a:br>
                <a:r>
                  <a:rPr lang="en-US" altLang="zh-CN" sz="1600" i="1" u="sng">
                    <a:solidFill>
                      <a:srgbClr val="0070C0"/>
                    </a:solidFill>
                  </a:rPr>
                  <a:t>https://blockgeeks.com/guides/what-is-blockchain-technology/ </a:t>
                </a:r>
                <a:endParaRPr lang="en-US" altLang="zh-CN" sz="1600">
                  <a:solidFill>
                    <a:schemeClr val="bg1"/>
                  </a:solidFill>
                </a:endParaRPr>
              </a:p>
              <a:p>
                <a:r>
                  <a:rPr lang="en-US" altLang="zh-CN" sz="1600">
                    <a:solidFill>
                      <a:schemeClr val="bg1"/>
                    </a:solidFill>
                  </a:rPr>
                  <a:t>[ 4 ] </a:t>
                </a:r>
                <a:r>
                  <a:rPr lang="en-US" altLang="zh-CN" sz="1600" b="1">
                    <a:solidFill>
                      <a:schemeClr val="bg1"/>
                    </a:solidFill>
                  </a:rPr>
                  <a:t>Blockchain IoT Use Cases</a:t>
                </a:r>
                <a:br>
                  <a:rPr lang="en-US" altLang="zh-CN" sz="1600">
                    <a:solidFill>
                      <a:schemeClr val="bg1"/>
                    </a:solidFill>
                  </a:rPr>
                </a:br>
                <a:r>
                  <a:rPr lang="en-US" altLang="zh-CN" sz="1600" i="1" u="sng">
                    <a:solidFill>
                      <a:srgbClr val="0070C0"/>
                    </a:solidFill>
                  </a:rPr>
                  <a:t>https://www.leewayhertz.com/blockchain-iot-use-cases-real-world-products/</a:t>
                </a:r>
                <a:endParaRPr lang="en-US" altLang="zh-CN" sz="1600">
                  <a:solidFill>
                    <a:schemeClr val="bg1"/>
                  </a:solidFill>
                </a:endParaRPr>
              </a:p>
              <a:p>
                <a:r>
                  <a:rPr lang="en-US" altLang="zh-CN" sz="1600">
                    <a:solidFill>
                      <a:schemeClr val="bg1"/>
                    </a:solidFill>
                  </a:rPr>
                  <a:t>[ 5 ] </a:t>
                </a:r>
                <a:r>
                  <a:rPr lang="en-US" altLang="zh-CN" sz="1600" b="1">
                    <a:solidFill>
                      <a:schemeClr val="bg1"/>
                    </a:solidFill>
                  </a:rPr>
                  <a:t>Wikipedia – Bitcoin, Blockchain</a:t>
                </a:r>
              </a:p>
              <a:p>
                <a:r>
                  <a:rPr lang="en-US" altLang="zh-CN" sz="1600" i="1" u="sng">
                    <a:solidFill>
                      <a:srgbClr val="0070C0"/>
                    </a:solidFill>
                    <a:hlinkClick r:id="rId9"/>
                  </a:rPr>
                  <a:t>https://en.wikipedia.org/wiki/Bitcoin</a:t>
                </a:r>
                <a:br>
                  <a:rPr lang="en-US" altLang="zh-CN" sz="1600" i="1" u="sng">
                    <a:solidFill>
                      <a:srgbClr val="0070C0"/>
                    </a:solidFill>
                  </a:rPr>
                </a:br>
                <a:r>
                  <a:rPr lang="en-US" altLang="zh-CN" sz="1600" i="1" u="sng">
                    <a:solidFill>
                      <a:srgbClr val="0070C0"/>
                    </a:solidFill>
                  </a:rPr>
                  <a:t>https://en.wikipedia.org/wiki/Blockchain</a:t>
                </a:r>
                <a:endParaRPr lang="zh-CN" altLang="en-US" sz="1600" i="1" u="sng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5" name="矩形 41">
                <a:extLst>
                  <a:ext uri="{FF2B5EF4-FFF2-40B4-BE49-F238E27FC236}">
                    <a16:creationId xmlns:a16="http://schemas.microsoft.com/office/drawing/2014/main" id="{71B5DFFE-0AEB-49EC-B096-AEDA809A11DE}"/>
                  </a:ext>
                </a:extLst>
              </p:cNvPr>
              <p:cNvSpPr/>
              <p:nvPr/>
            </p:nvSpPr>
            <p:spPr>
              <a:xfrm>
                <a:off x="5156876" y="1442503"/>
                <a:ext cx="2578939" cy="36410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ONLINE SOURCE</a:t>
                </a:r>
                <a:endParaRPr lang="zh-CN" altLang="en-US" sz="2400" b="1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46" name="文本框 25">
            <a:extLst>
              <a:ext uri="{FF2B5EF4-FFF2-40B4-BE49-F238E27FC236}">
                <a16:creationId xmlns:a16="http://schemas.microsoft.com/office/drawing/2014/main" id="{1AA0B150-1846-4465-A542-B3A68695AF63}"/>
              </a:ext>
            </a:extLst>
          </p:cNvPr>
          <p:cNvSpPr txBox="1"/>
          <p:nvPr/>
        </p:nvSpPr>
        <p:spPr>
          <a:xfrm>
            <a:off x="1131216" y="237642"/>
            <a:ext cx="496478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>
                <a:solidFill>
                  <a:srgbClr val="16A085"/>
                </a:solidFill>
                <a:latin typeface="Calibri" panose="020F0502020204030204" pitchFamily="34" charset="0"/>
              </a:rPr>
              <a:t>REFERENCE MATERIAL</a:t>
            </a:r>
            <a:endParaRPr lang="zh-CN" altLang="en-US" sz="4000" b="1" dirty="0">
              <a:solidFill>
                <a:srgbClr val="16A085"/>
              </a:solidFill>
              <a:latin typeface="Calibri" panose="020F0502020204030204" pitchFamily="34" charset="0"/>
            </a:endParaRPr>
          </a:p>
        </p:txBody>
      </p:sp>
      <p:grpSp>
        <p:nvGrpSpPr>
          <p:cNvPr id="47" name="Nhóm 46">
            <a:extLst>
              <a:ext uri="{FF2B5EF4-FFF2-40B4-BE49-F238E27FC236}">
                <a16:creationId xmlns:a16="http://schemas.microsoft.com/office/drawing/2014/main" id="{2AA8E52A-4000-4C46-9CA0-2E6651E5C3D1}"/>
              </a:ext>
            </a:extLst>
          </p:cNvPr>
          <p:cNvGrpSpPr/>
          <p:nvPr/>
        </p:nvGrpSpPr>
        <p:grpSpPr>
          <a:xfrm>
            <a:off x="2594640" y="1145166"/>
            <a:ext cx="2578939" cy="2428846"/>
            <a:chOff x="2571267" y="1145166"/>
            <a:chExt cx="2578939" cy="2428846"/>
          </a:xfrm>
        </p:grpSpPr>
        <p:grpSp>
          <p:nvGrpSpPr>
            <p:cNvPr id="48" name="组合 15">
              <a:extLst>
                <a:ext uri="{FF2B5EF4-FFF2-40B4-BE49-F238E27FC236}">
                  <a16:creationId xmlns:a16="http://schemas.microsoft.com/office/drawing/2014/main" id="{0E571F24-C336-47B4-9B84-CCA054CEDFE6}"/>
                </a:ext>
              </a:extLst>
            </p:cNvPr>
            <p:cNvGrpSpPr/>
            <p:nvPr/>
          </p:nvGrpSpPr>
          <p:grpSpPr>
            <a:xfrm>
              <a:off x="2583131" y="1185980"/>
              <a:ext cx="2133600" cy="2388032"/>
              <a:chOff x="2901785" y="1781725"/>
              <a:chExt cx="2133600" cy="2388032"/>
            </a:xfrm>
          </p:grpSpPr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C1C662A-E698-4A34-B97B-164A3A2B3F9C}"/>
                  </a:ext>
                </a:extLst>
              </p:cNvPr>
              <p:cNvSpPr/>
              <p:nvPr/>
            </p:nvSpPr>
            <p:spPr>
              <a:xfrm>
                <a:off x="2901785" y="1781725"/>
                <a:ext cx="2133600" cy="2133600"/>
              </a:xfrm>
              <a:prstGeom prst="rect">
                <a:avLst/>
              </a:prstGeom>
              <a:solidFill>
                <a:srgbClr val="FF3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矩形 34">
                <a:extLst>
                  <a:ext uri="{FF2B5EF4-FFF2-40B4-BE49-F238E27FC236}">
                    <a16:creationId xmlns:a16="http://schemas.microsoft.com/office/drawing/2014/main" id="{535E3647-6406-4948-B75B-4D2279A15D0D}"/>
                  </a:ext>
                </a:extLst>
              </p:cNvPr>
              <p:cNvSpPr/>
              <p:nvPr/>
            </p:nvSpPr>
            <p:spPr>
              <a:xfrm>
                <a:off x="2944240" y="2138432"/>
                <a:ext cx="2065229" cy="203132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s-ES" altLang="zh-CN" sz="1400">
                    <a:solidFill>
                      <a:schemeClr val="bg1"/>
                    </a:solidFill>
                  </a:rPr>
                  <a:t>[ 1 ] Ana Reyna *, Cristian Martín, Jaime Chen, Enrique Soler, Manuel Día – On blockchain and its integration with IoT – </a:t>
                </a:r>
                <a:r>
                  <a:rPr lang="en-US" altLang="zh-CN" sz="1400">
                    <a:solidFill>
                      <a:schemeClr val="bg1"/>
                    </a:solidFill>
                  </a:rPr>
                  <a:t>Challenges and</a:t>
                </a:r>
              </a:p>
              <a:p>
                <a:r>
                  <a:rPr lang="en-US" altLang="zh-CN" sz="1400">
                    <a:solidFill>
                      <a:schemeClr val="bg1"/>
                    </a:solidFill>
                  </a:rPr>
                  <a:t>opportunities</a:t>
                </a:r>
                <a:endParaRPr lang="zh-CN" altLang="en-US" sz="1400">
                  <a:solidFill>
                    <a:schemeClr val="bg1"/>
                  </a:solidFill>
                </a:endParaRPr>
              </a:p>
              <a:p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9" name="矩形 41">
              <a:extLst>
                <a:ext uri="{FF2B5EF4-FFF2-40B4-BE49-F238E27FC236}">
                  <a16:creationId xmlns:a16="http://schemas.microsoft.com/office/drawing/2014/main" id="{B251C4BE-F97B-423E-86AB-69DF14F34DA5}"/>
                </a:ext>
              </a:extLst>
            </p:cNvPr>
            <p:cNvSpPr/>
            <p:nvPr/>
          </p:nvSpPr>
          <p:spPr>
            <a:xfrm>
              <a:off x="2571267" y="1145166"/>
              <a:ext cx="2578939" cy="4370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SOURCE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2" name="Rectangle 54">
            <a:extLst>
              <a:ext uri="{FF2B5EF4-FFF2-40B4-BE49-F238E27FC236}">
                <a16:creationId xmlns:a16="http://schemas.microsoft.com/office/drawing/2014/main" id="{E3236C30-5D29-4653-8A53-799CD107BCBD}"/>
              </a:ext>
            </a:extLst>
          </p:cNvPr>
          <p:cNvSpPr/>
          <p:nvPr/>
        </p:nvSpPr>
        <p:spPr>
          <a:xfrm>
            <a:off x="485150" y="3294824"/>
            <a:ext cx="1255291" cy="2981285"/>
          </a:xfrm>
          <a:prstGeom prst="rect">
            <a:avLst/>
          </a:prstGeom>
          <a:gradFill>
            <a:gsLst>
              <a:gs pos="0">
                <a:srgbClr val="DFDFDF"/>
              </a:gs>
              <a:gs pos="75000">
                <a:schemeClr val="accent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473228"/>
      </p:ext>
    </p:extLst>
  </p:cSld>
  <p:clrMapOvr>
    <a:masterClrMapping/>
  </p:clrMapOvr>
  <p:transition spd="slow" advTm="0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5" y="-3247"/>
            <a:ext cx="10312250" cy="6858000"/>
          </a:xfrm>
        </p:spPr>
      </p:pic>
      <p:sp>
        <p:nvSpPr>
          <p:cNvPr id="14" name="任意多边形: 形状 1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7500040" y="2"/>
            <a:ext cx="1139200" cy="841828"/>
          </a:xfrm>
          <a:custGeom>
            <a:avLst/>
            <a:gdLst>
              <a:gd name="connsiteX0" fmla="*/ 620058 w 1747266"/>
              <a:gd name="connsiteY0" fmla="*/ 0 h 1291167"/>
              <a:gd name="connsiteX1" fmla="*/ 1747266 w 1747266"/>
              <a:gd name="connsiteY1" fmla="*/ 0 h 1291167"/>
              <a:gd name="connsiteX2" fmla="*/ 1127209 w 1747266"/>
              <a:gd name="connsiteY2" fmla="*/ 1291167 h 1291167"/>
              <a:gd name="connsiteX3" fmla="*/ 0 w 1747266"/>
              <a:gd name="connsiteY3" fmla="*/ 1291167 h 129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266" h="1291167">
                <a:moveTo>
                  <a:pt x="620058" y="0"/>
                </a:moveTo>
                <a:lnTo>
                  <a:pt x="1747266" y="0"/>
                </a:lnTo>
                <a:lnTo>
                  <a:pt x="1127209" y="1291167"/>
                </a:lnTo>
                <a:lnTo>
                  <a:pt x="0" y="12911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4569330" y="-13435"/>
            <a:ext cx="7622670" cy="6871433"/>
          </a:xfrm>
          <a:custGeom>
            <a:avLst/>
            <a:gdLst>
              <a:gd name="connsiteX0" fmla="*/ 5839654 w 7622670"/>
              <a:gd name="connsiteY0" fmla="*/ 4741892 h 6871433"/>
              <a:gd name="connsiteX1" fmla="*/ 7268708 w 7622670"/>
              <a:gd name="connsiteY1" fmla="*/ 4741892 h 6871433"/>
              <a:gd name="connsiteX2" fmla="*/ 6246039 w 7622670"/>
              <a:gd name="connsiteY2" fmla="*/ 6871432 h 6871433"/>
              <a:gd name="connsiteX3" fmla="*/ 4816985 w 7622670"/>
              <a:gd name="connsiteY3" fmla="*/ 6871432 h 6871433"/>
              <a:gd name="connsiteX4" fmla="*/ 7622670 w 7622670"/>
              <a:gd name="connsiteY4" fmla="*/ 4367050 h 6871433"/>
              <a:gd name="connsiteX5" fmla="*/ 7622670 w 7622670"/>
              <a:gd name="connsiteY5" fmla="*/ 5798487 h 6871433"/>
              <a:gd name="connsiteX6" fmla="*/ 7107409 w 7622670"/>
              <a:gd name="connsiteY6" fmla="*/ 6871433 h 6871433"/>
              <a:gd name="connsiteX7" fmla="*/ 6419990 w 7622670"/>
              <a:gd name="connsiteY7" fmla="*/ 6871433 h 6871433"/>
              <a:gd name="connsiteX8" fmla="*/ 1819815 w 7622670"/>
              <a:gd name="connsiteY8" fmla="*/ 3081966 h 6871433"/>
              <a:gd name="connsiteX9" fmla="*/ 2589145 w 7622670"/>
              <a:gd name="connsiteY9" fmla="*/ 3081966 h 6871433"/>
              <a:gd name="connsiteX10" fmla="*/ 769330 w 7622670"/>
              <a:gd name="connsiteY10" fmla="*/ 6871432 h 6871433"/>
              <a:gd name="connsiteX11" fmla="*/ 0 w 7622670"/>
              <a:gd name="connsiteY11" fmla="*/ 6871432 h 6871433"/>
              <a:gd name="connsiteX12" fmla="*/ 7622670 w 7622670"/>
              <a:gd name="connsiteY12" fmla="*/ 1135698 h 6871433"/>
              <a:gd name="connsiteX13" fmla="*/ 7622670 w 7622670"/>
              <a:gd name="connsiteY13" fmla="*/ 2694867 h 6871433"/>
              <a:gd name="connsiteX14" fmla="*/ 7358581 w 7622670"/>
              <a:gd name="connsiteY14" fmla="*/ 3244789 h 6871433"/>
              <a:gd name="connsiteX15" fmla="*/ 6609821 w 7622670"/>
              <a:gd name="connsiteY15" fmla="*/ 3244789 h 6871433"/>
              <a:gd name="connsiteX16" fmla="*/ 4267107 w 7622670"/>
              <a:gd name="connsiteY16" fmla="*/ 0 h 6871433"/>
              <a:gd name="connsiteX17" fmla="*/ 7622670 w 7622670"/>
              <a:gd name="connsiteY17" fmla="*/ 0 h 6871433"/>
              <a:gd name="connsiteX18" fmla="*/ 7622670 w 7622670"/>
              <a:gd name="connsiteY18" fmla="*/ 566959 h 6871433"/>
              <a:gd name="connsiteX19" fmla="*/ 5154504 w 7622670"/>
              <a:gd name="connsiteY19" fmla="*/ 5706508 h 6871433"/>
              <a:gd name="connsiteX20" fmla="*/ 1526670 w 7622670"/>
              <a:gd name="connsiteY20" fmla="*/ 5706508 h 687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22670" h="6871433">
                <a:moveTo>
                  <a:pt x="5839654" y="4741892"/>
                </a:moveTo>
                <a:lnTo>
                  <a:pt x="7268708" y="4741892"/>
                </a:lnTo>
                <a:lnTo>
                  <a:pt x="6246039" y="6871432"/>
                </a:lnTo>
                <a:lnTo>
                  <a:pt x="4816985" y="6871432"/>
                </a:lnTo>
                <a:close/>
                <a:moveTo>
                  <a:pt x="7622670" y="4367050"/>
                </a:moveTo>
                <a:lnTo>
                  <a:pt x="7622670" y="5798487"/>
                </a:lnTo>
                <a:lnTo>
                  <a:pt x="7107409" y="6871433"/>
                </a:lnTo>
                <a:lnTo>
                  <a:pt x="6419990" y="6871433"/>
                </a:lnTo>
                <a:close/>
                <a:moveTo>
                  <a:pt x="1819815" y="3081966"/>
                </a:moveTo>
                <a:lnTo>
                  <a:pt x="2589145" y="3081966"/>
                </a:lnTo>
                <a:lnTo>
                  <a:pt x="769330" y="6871432"/>
                </a:lnTo>
                <a:lnTo>
                  <a:pt x="0" y="6871432"/>
                </a:lnTo>
                <a:close/>
                <a:moveTo>
                  <a:pt x="7622670" y="1135698"/>
                </a:moveTo>
                <a:lnTo>
                  <a:pt x="7622670" y="2694867"/>
                </a:lnTo>
                <a:lnTo>
                  <a:pt x="7358581" y="3244789"/>
                </a:lnTo>
                <a:lnTo>
                  <a:pt x="6609821" y="3244789"/>
                </a:lnTo>
                <a:close/>
                <a:moveTo>
                  <a:pt x="4267107" y="0"/>
                </a:moveTo>
                <a:lnTo>
                  <a:pt x="7622670" y="0"/>
                </a:lnTo>
                <a:lnTo>
                  <a:pt x="7622670" y="566959"/>
                </a:lnTo>
                <a:lnTo>
                  <a:pt x="5154504" y="5706508"/>
                </a:lnTo>
                <a:lnTo>
                  <a:pt x="1526670" y="570650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任意多边形: 形状 37"/>
          <p:cNvSpPr/>
          <p:nvPr/>
        </p:nvSpPr>
        <p:spPr>
          <a:xfrm>
            <a:off x="8236529" y="1816757"/>
            <a:ext cx="2536002" cy="5054675"/>
          </a:xfrm>
          <a:custGeom>
            <a:avLst/>
            <a:gdLst>
              <a:gd name="connsiteX0" fmla="*/ 2427406 w 2536002"/>
              <a:gd name="connsiteY0" fmla="*/ 0 h 5054675"/>
              <a:gd name="connsiteX1" fmla="*/ 2536002 w 2536002"/>
              <a:gd name="connsiteY1" fmla="*/ 0 h 5054675"/>
              <a:gd name="connsiteX2" fmla="*/ 108596 w 2536002"/>
              <a:gd name="connsiteY2" fmla="*/ 5054675 h 5054675"/>
              <a:gd name="connsiteX3" fmla="*/ 0 w 2536002"/>
              <a:gd name="connsiteY3" fmla="*/ 5054675 h 50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6002" h="5054675">
                <a:moveTo>
                  <a:pt x="2427406" y="0"/>
                </a:moveTo>
                <a:lnTo>
                  <a:pt x="2536002" y="0"/>
                </a:lnTo>
                <a:lnTo>
                  <a:pt x="108596" y="5054675"/>
                </a:lnTo>
                <a:lnTo>
                  <a:pt x="0" y="50546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10696204" y="1"/>
            <a:ext cx="934832" cy="1469723"/>
          </a:xfrm>
          <a:custGeom>
            <a:avLst/>
            <a:gdLst>
              <a:gd name="connsiteX0" fmla="*/ 705805 w 934832"/>
              <a:gd name="connsiteY0" fmla="*/ 0 h 1469723"/>
              <a:gd name="connsiteX1" fmla="*/ 934832 w 934832"/>
              <a:gd name="connsiteY1" fmla="*/ 0 h 1469723"/>
              <a:gd name="connsiteX2" fmla="*/ 229027 w 934832"/>
              <a:gd name="connsiteY2" fmla="*/ 1469723 h 1469723"/>
              <a:gd name="connsiteX3" fmla="*/ 0 w 934832"/>
              <a:gd name="connsiteY3" fmla="*/ 1469723 h 14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4832" h="1469723">
                <a:moveTo>
                  <a:pt x="705805" y="0"/>
                </a:moveTo>
                <a:lnTo>
                  <a:pt x="934832" y="0"/>
                </a:lnTo>
                <a:lnTo>
                  <a:pt x="229027" y="1469723"/>
                </a:lnTo>
                <a:lnTo>
                  <a:pt x="0" y="14697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6402" y="1115865"/>
            <a:ext cx="7010252" cy="166199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THANK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>
                <a:solidFill>
                  <a:schemeClr val="accent1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FOR YOUR LISTENING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17" name="组合 30">
            <a:extLst>
              <a:ext uri="{FF2B5EF4-FFF2-40B4-BE49-F238E27FC236}">
                <a16:creationId xmlns:a16="http://schemas.microsoft.com/office/drawing/2014/main" id="{66C01404-2005-4004-8BD7-24732D229940}"/>
              </a:ext>
            </a:extLst>
          </p:cNvPr>
          <p:cNvGrpSpPr/>
          <p:nvPr/>
        </p:nvGrpSpPr>
        <p:grpSpPr>
          <a:xfrm>
            <a:off x="755151" y="1"/>
            <a:ext cx="1960665" cy="841828"/>
            <a:chOff x="755151" y="1"/>
            <a:chExt cx="1960665" cy="841828"/>
          </a:xfrm>
        </p:grpSpPr>
        <p:sp>
          <p:nvSpPr>
            <p:cNvPr id="18" name="矩形 1">
              <a:extLst>
                <a:ext uri="{FF2B5EF4-FFF2-40B4-BE49-F238E27FC236}">
                  <a16:creationId xmlns:a16="http://schemas.microsoft.com/office/drawing/2014/main" id="{B557E966-2D69-4A57-BB92-4875901BEB4A}"/>
                </a:ext>
              </a:extLst>
            </p:cNvPr>
            <p:cNvSpPr/>
            <p:nvPr/>
          </p:nvSpPr>
          <p:spPr>
            <a:xfrm>
              <a:off x="769257" y="1"/>
              <a:ext cx="1915886" cy="203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">
              <a:extLst>
                <a:ext uri="{FF2B5EF4-FFF2-40B4-BE49-F238E27FC236}">
                  <a16:creationId xmlns:a16="http://schemas.microsoft.com/office/drawing/2014/main" id="{8E2666D9-BB9A-47B5-A457-A9B2871D6571}"/>
                </a:ext>
              </a:extLst>
            </p:cNvPr>
            <p:cNvSpPr/>
            <p:nvPr/>
          </p:nvSpPr>
          <p:spPr>
            <a:xfrm>
              <a:off x="769257" y="203201"/>
              <a:ext cx="1915886" cy="6386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41">
              <a:extLst>
                <a:ext uri="{FF2B5EF4-FFF2-40B4-BE49-F238E27FC236}">
                  <a16:creationId xmlns:a16="http://schemas.microsoft.com/office/drawing/2014/main" id="{0F312DE3-152D-4CF1-9679-C0C4717190EE}"/>
                </a:ext>
              </a:extLst>
            </p:cNvPr>
            <p:cNvSpPr txBox="1"/>
            <p:nvPr/>
          </p:nvSpPr>
          <p:spPr>
            <a:xfrm>
              <a:off x="755151" y="255046"/>
              <a:ext cx="1960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400">
                  <a:solidFill>
                    <a:schemeClr val="bg1"/>
                  </a:solidFill>
                  <a:latin typeface="Impact" panose="020B0806030902050204" pitchFamily="34" charset="0"/>
                </a:rPr>
                <a:t>Tech Day 2019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B3AB4423-1192-446F-A2DF-489317E9A799}"/>
              </a:ext>
            </a:extLst>
          </p:cNvPr>
          <p:cNvGrpSpPr/>
          <p:nvPr/>
        </p:nvGrpSpPr>
        <p:grpSpPr>
          <a:xfrm>
            <a:off x="9504530" y="3128"/>
            <a:ext cx="1915886" cy="841828"/>
            <a:chOff x="7175717" y="696688"/>
            <a:chExt cx="1915886" cy="841828"/>
          </a:xfrm>
        </p:grpSpPr>
        <p:sp>
          <p:nvSpPr>
            <p:cNvPr id="22" name="矩形 1">
              <a:extLst>
                <a:ext uri="{FF2B5EF4-FFF2-40B4-BE49-F238E27FC236}">
                  <a16:creationId xmlns:a16="http://schemas.microsoft.com/office/drawing/2014/main" id="{BAABA63A-0D5C-4B53-A1A6-3E2912637296}"/>
                </a:ext>
              </a:extLst>
            </p:cNvPr>
            <p:cNvSpPr/>
            <p:nvPr/>
          </p:nvSpPr>
          <p:spPr>
            <a:xfrm>
              <a:off x="7175717" y="696688"/>
              <a:ext cx="1915886" cy="203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">
              <a:extLst>
                <a:ext uri="{FF2B5EF4-FFF2-40B4-BE49-F238E27FC236}">
                  <a16:creationId xmlns:a16="http://schemas.microsoft.com/office/drawing/2014/main" id="{9B76CCDF-4699-4C7D-8591-C31B152A720C}"/>
                </a:ext>
              </a:extLst>
            </p:cNvPr>
            <p:cNvSpPr/>
            <p:nvPr/>
          </p:nvSpPr>
          <p:spPr>
            <a:xfrm>
              <a:off x="7175717" y="899888"/>
              <a:ext cx="1915886" cy="638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Picture 13">
              <a:extLst>
                <a:ext uri="{FF2B5EF4-FFF2-40B4-BE49-F238E27FC236}">
                  <a16:creationId xmlns:a16="http://schemas.microsoft.com/office/drawing/2014/main" id="{18FABB91-08CF-4167-AD16-916F19992666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7337510" y="788356"/>
              <a:ext cx="1565813" cy="72149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" name="组合 29">
            <a:extLst>
              <a:ext uri="{FF2B5EF4-FFF2-40B4-BE49-F238E27FC236}">
                <a16:creationId xmlns:a16="http://schemas.microsoft.com/office/drawing/2014/main" id="{0544E722-BD79-4E57-A691-0F234DAC2EA4}"/>
              </a:ext>
            </a:extLst>
          </p:cNvPr>
          <p:cNvGrpSpPr/>
          <p:nvPr/>
        </p:nvGrpSpPr>
        <p:grpSpPr>
          <a:xfrm>
            <a:off x="70541" y="6095747"/>
            <a:ext cx="4644478" cy="397532"/>
            <a:chOff x="769257" y="4786758"/>
            <a:chExt cx="4252686" cy="397532"/>
          </a:xfrm>
        </p:grpSpPr>
        <p:sp>
          <p:nvSpPr>
            <p:cNvPr id="27" name="矩形: 圆角 28">
              <a:extLst>
                <a:ext uri="{FF2B5EF4-FFF2-40B4-BE49-F238E27FC236}">
                  <a16:creationId xmlns:a16="http://schemas.microsoft.com/office/drawing/2014/main" id="{D8C2EB9C-F5ED-489D-9339-3E2A913EED02}"/>
                </a:ext>
              </a:extLst>
            </p:cNvPr>
            <p:cNvSpPr/>
            <p:nvPr/>
          </p:nvSpPr>
          <p:spPr>
            <a:xfrm>
              <a:off x="769257" y="4786758"/>
              <a:ext cx="4252686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39">
              <a:extLst>
                <a:ext uri="{FF2B5EF4-FFF2-40B4-BE49-F238E27FC236}">
                  <a16:creationId xmlns:a16="http://schemas.microsoft.com/office/drawing/2014/main" id="{B1177724-1D30-40ED-A07C-2F650961177C}"/>
                </a:ext>
              </a:extLst>
            </p:cNvPr>
            <p:cNvSpPr txBox="1"/>
            <p:nvPr/>
          </p:nvSpPr>
          <p:spPr>
            <a:xfrm>
              <a:off x="781216" y="4801733"/>
              <a:ext cx="39854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+mn-ea"/>
                </a:rPr>
                <a:t>Presented by: Thanh Tung – Thanh Phuong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BA22EFCB-6A6C-4C07-A1DB-80115C0FA2A7}"/>
              </a:ext>
            </a:extLst>
          </p:cNvPr>
          <p:cNvGrpSpPr/>
          <p:nvPr/>
        </p:nvGrpSpPr>
        <p:grpSpPr>
          <a:xfrm>
            <a:off x="6066726" y="6095745"/>
            <a:ext cx="2533203" cy="397533"/>
            <a:chOff x="5755104" y="6175932"/>
            <a:chExt cx="2916115" cy="544181"/>
          </a:xfrm>
        </p:grpSpPr>
        <p:sp>
          <p:nvSpPr>
            <p:cNvPr id="33" name="矩形: 圆角 28">
              <a:extLst>
                <a:ext uri="{FF2B5EF4-FFF2-40B4-BE49-F238E27FC236}">
                  <a16:creationId xmlns:a16="http://schemas.microsoft.com/office/drawing/2014/main" id="{CA7BB31B-CAB5-4A1B-AD82-94E2A11E7997}"/>
                </a:ext>
              </a:extLst>
            </p:cNvPr>
            <p:cNvSpPr/>
            <p:nvPr/>
          </p:nvSpPr>
          <p:spPr>
            <a:xfrm>
              <a:off x="5755104" y="6175932"/>
              <a:ext cx="2481425" cy="5441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5">
              <a:extLst>
                <a:ext uri="{FF2B5EF4-FFF2-40B4-BE49-F238E27FC236}">
                  <a16:creationId xmlns:a16="http://schemas.microsoft.com/office/drawing/2014/main" id="{A3ADB5BF-DBFB-4966-826A-4837665DD41B}"/>
                </a:ext>
              </a:extLst>
            </p:cNvPr>
            <p:cNvSpPr txBox="1"/>
            <p:nvPr/>
          </p:nvSpPr>
          <p:spPr>
            <a:xfrm>
              <a:off x="5830568" y="6246201"/>
              <a:ext cx="2840651" cy="4137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+mn-ea"/>
                </a:rPr>
                <a:t>DC17 – R&amp;D Team</a:t>
              </a:r>
              <a:endParaRPr lang="en-US" altLang="zh-CN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2589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349" y="0"/>
            <a:ext cx="10930329" cy="6858000"/>
          </a:xfrm>
        </p:spPr>
      </p:pic>
      <p:sp>
        <p:nvSpPr>
          <p:cNvPr id="20" name="矩形 19"/>
          <p:cNvSpPr/>
          <p:nvPr/>
        </p:nvSpPr>
        <p:spPr>
          <a:xfrm>
            <a:off x="1" y="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9600" b="1" i="1" dirty="0">
                <a:solidFill>
                  <a:schemeClr val="bg1"/>
                </a:solidFill>
              </a:rPr>
              <a:t>01</a:t>
            </a:r>
            <a:endParaRPr lang="zh-CN" altLang="en-US" sz="9600" b="1" i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3428" y="2724834"/>
            <a:ext cx="249100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+mn-ea"/>
              </a:rPr>
              <a:t>PROBLEM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63429" y="3467100"/>
            <a:ext cx="517267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+mn-ea"/>
              </a:rPr>
              <a:t>Some issues that we may face with when using online shopping and its logistics service  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023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6" b="28086"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0" y="0"/>
            <a:ext cx="12191999" cy="356235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449" y="3388296"/>
            <a:ext cx="2456059" cy="1228029"/>
          </a:xfrm>
        </p:spPr>
      </p:pic>
      <p:pic>
        <p:nvPicPr>
          <p:cNvPr id="25" name="图片占位符 2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3" b="19663"/>
          <a:stretch/>
        </p:blipFill>
        <p:spPr>
          <a:xfrm>
            <a:off x="5892598" y="3634919"/>
            <a:ext cx="2460572" cy="838201"/>
          </a:xfrm>
        </p:spPr>
      </p:pic>
      <p:pic>
        <p:nvPicPr>
          <p:cNvPr id="27" name="图片占位符 2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 b="11422"/>
          <a:stretch/>
        </p:blipFill>
        <p:spPr>
          <a:xfrm>
            <a:off x="7902699" y="3562350"/>
            <a:ext cx="2458339" cy="1053975"/>
          </a:xfrm>
        </p:spPr>
      </p:pic>
      <p:sp>
        <p:nvSpPr>
          <p:cNvPr id="16" name="任意多边形: 形状 15"/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10488496" y="3687507"/>
            <a:ext cx="467958" cy="40341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 flipH="1">
            <a:off x="1553046" y="3687507"/>
            <a:ext cx="467958" cy="40341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9509740">
            <a:off x="9225154" y="766842"/>
            <a:ext cx="2307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000">
                <a:solidFill>
                  <a:schemeClr val="accent2"/>
                </a:solidFill>
                <a:latin typeface="Impact" panose="020B0806030902050204" pitchFamily="34" charset="0"/>
              </a:rPr>
              <a:t>35% - 40%</a:t>
            </a:r>
            <a:endParaRPr lang="zh-CN" altLang="en-US" sz="40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56512" y="1885239"/>
            <a:ext cx="2289088" cy="391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878463" y="1929814"/>
            <a:ext cx="2452916" cy="3231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Vietnamese Consumers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06" name="Nhóm 105">
            <a:extLst>
              <a:ext uri="{FF2B5EF4-FFF2-40B4-BE49-F238E27FC236}">
                <a16:creationId xmlns:a16="http://schemas.microsoft.com/office/drawing/2014/main" id="{041A6D5E-04FF-41DC-B0D0-81E374E2C0B7}"/>
              </a:ext>
            </a:extLst>
          </p:cNvPr>
          <p:cNvGrpSpPr/>
          <p:nvPr/>
        </p:nvGrpSpPr>
        <p:grpSpPr>
          <a:xfrm>
            <a:off x="4885395" y="4481073"/>
            <a:ext cx="2497409" cy="420914"/>
            <a:chOff x="4885395" y="4481073"/>
            <a:chExt cx="2497409" cy="420914"/>
          </a:xfrm>
        </p:grpSpPr>
        <p:sp>
          <p:nvSpPr>
            <p:cNvPr id="8" name="矩形 7"/>
            <p:cNvSpPr/>
            <p:nvPr/>
          </p:nvSpPr>
          <p:spPr>
            <a:xfrm>
              <a:off x="4885395" y="4481073"/>
              <a:ext cx="2497409" cy="4209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960544" y="4481073"/>
              <a:ext cx="2422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Online Shopping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35" name="TextBox 11"/>
          <p:cNvSpPr txBox="1"/>
          <p:nvPr/>
        </p:nvSpPr>
        <p:spPr>
          <a:xfrm>
            <a:off x="6969212" y="2372859"/>
            <a:ext cx="4678869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1400"/>
              </a:lnSpc>
            </a:pPr>
            <a:r>
              <a:rPr lang="en-US" sz="1400">
                <a:solidFill>
                  <a:schemeClr val="bg1"/>
                </a:solidFill>
              </a:rPr>
              <a:t>According to the management of Vietnam, e-commerce growth rate of Vietnam will reach about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30%</a:t>
            </a:r>
            <a:r>
              <a:rPr lang="en-US" sz="1400">
                <a:solidFill>
                  <a:schemeClr val="bg1"/>
                </a:solidFill>
              </a:rPr>
              <a:t>, however, this figure is actually above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35%</a:t>
            </a:r>
            <a:r>
              <a:rPr lang="en-US" sz="1400">
                <a:solidFill>
                  <a:schemeClr val="bg1"/>
                </a:solidFill>
              </a:rPr>
              <a:t> and can reach the level more than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40%</a:t>
            </a:r>
            <a:r>
              <a:rPr lang="en-US" sz="1400">
                <a:solidFill>
                  <a:schemeClr val="bg1"/>
                </a:solidFill>
              </a:rPr>
              <a:t> in the coming years.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0703BD35-7BA8-4CAD-9F73-F02C93A6B738}"/>
              </a:ext>
            </a:extLst>
          </p:cNvPr>
          <p:cNvGrpSpPr/>
          <p:nvPr/>
        </p:nvGrpSpPr>
        <p:grpSpPr>
          <a:xfrm>
            <a:off x="9399672" y="591283"/>
            <a:ext cx="2731839" cy="1708587"/>
            <a:chOff x="3068641" y="2329068"/>
            <a:chExt cx="4341812" cy="2708073"/>
          </a:xfrm>
        </p:grpSpPr>
        <p:sp>
          <p:nvSpPr>
            <p:cNvPr id="18" name="Freeform: Shape 6">
              <a:extLst>
                <a:ext uri="{FF2B5EF4-FFF2-40B4-BE49-F238E27FC236}">
                  <a16:creationId xmlns:a16="http://schemas.microsoft.com/office/drawing/2014/main" id="{7DE88D22-1B43-43D3-AE12-02AA10104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41" y="4609834"/>
              <a:ext cx="404391" cy="268247"/>
            </a:xfrm>
            <a:custGeom>
              <a:avLst/>
              <a:gdLst>
                <a:gd name="T0" fmla="*/ 300 w 300"/>
                <a:gd name="T1" fmla="*/ 0 h 199"/>
                <a:gd name="T2" fmla="*/ 116 w 300"/>
                <a:gd name="T3" fmla="*/ 0 h 199"/>
                <a:gd name="T4" fmla="*/ 0 w 300"/>
                <a:gd name="T5" fmla="*/ 199 h 199"/>
                <a:gd name="T6" fmla="*/ 193 w 300"/>
                <a:gd name="T7" fmla="*/ 199 h 199"/>
                <a:gd name="T8" fmla="*/ 300 w 300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99">
                  <a:moveTo>
                    <a:pt x="300" y="0"/>
                  </a:moveTo>
                  <a:lnTo>
                    <a:pt x="116" y="0"/>
                  </a:lnTo>
                  <a:lnTo>
                    <a:pt x="0" y="199"/>
                  </a:lnTo>
                  <a:lnTo>
                    <a:pt x="193" y="199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29B632AF-DFE1-4378-820F-9FED925C5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41" y="4609834"/>
              <a:ext cx="187367" cy="268247"/>
            </a:xfrm>
            <a:custGeom>
              <a:avLst/>
              <a:gdLst>
                <a:gd name="T0" fmla="*/ 21 w 139"/>
                <a:gd name="T1" fmla="*/ 199 h 199"/>
                <a:gd name="T2" fmla="*/ 139 w 139"/>
                <a:gd name="T3" fmla="*/ 0 h 199"/>
                <a:gd name="T4" fmla="*/ 116 w 139"/>
                <a:gd name="T5" fmla="*/ 0 h 199"/>
                <a:gd name="T6" fmla="*/ 0 w 139"/>
                <a:gd name="T7" fmla="*/ 199 h 199"/>
                <a:gd name="T8" fmla="*/ 21 w 139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99">
                  <a:moveTo>
                    <a:pt x="21" y="199"/>
                  </a:moveTo>
                  <a:lnTo>
                    <a:pt x="139" y="0"/>
                  </a:lnTo>
                  <a:lnTo>
                    <a:pt x="116" y="0"/>
                  </a:lnTo>
                  <a:lnTo>
                    <a:pt x="0" y="199"/>
                  </a:lnTo>
                  <a:lnTo>
                    <a:pt x="21" y="19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4260E60E-94FB-428E-A87A-2D4F8C1EF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006" y="4609834"/>
              <a:ext cx="539188" cy="427307"/>
            </a:xfrm>
            <a:custGeom>
              <a:avLst/>
              <a:gdLst>
                <a:gd name="T0" fmla="*/ 0 w 400"/>
                <a:gd name="T1" fmla="*/ 0 h 317"/>
                <a:gd name="T2" fmla="*/ 184 w 400"/>
                <a:gd name="T3" fmla="*/ 0 h 317"/>
                <a:gd name="T4" fmla="*/ 400 w 400"/>
                <a:gd name="T5" fmla="*/ 317 h 317"/>
                <a:gd name="T6" fmla="*/ 171 w 400"/>
                <a:gd name="T7" fmla="*/ 317 h 317"/>
                <a:gd name="T8" fmla="*/ 0 w 40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317">
                  <a:moveTo>
                    <a:pt x="0" y="0"/>
                  </a:moveTo>
                  <a:lnTo>
                    <a:pt x="184" y="0"/>
                  </a:lnTo>
                  <a:lnTo>
                    <a:pt x="400" y="317"/>
                  </a:lnTo>
                  <a:lnTo>
                    <a:pt x="171" y="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9">
              <a:extLst>
                <a:ext uri="{FF2B5EF4-FFF2-40B4-BE49-F238E27FC236}">
                  <a16:creationId xmlns:a16="http://schemas.microsoft.com/office/drawing/2014/main" id="{FD7331D1-22F8-412F-BDF6-7177749E9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006" y="4609834"/>
              <a:ext cx="241286" cy="427307"/>
            </a:xfrm>
            <a:custGeom>
              <a:avLst/>
              <a:gdLst>
                <a:gd name="T0" fmla="*/ 0 w 179"/>
                <a:gd name="T1" fmla="*/ 0 h 317"/>
                <a:gd name="T2" fmla="*/ 171 w 179"/>
                <a:gd name="T3" fmla="*/ 317 h 317"/>
                <a:gd name="T4" fmla="*/ 179 w 179"/>
                <a:gd name="T5" fmla="*/ 274 h 317"/>
                <a:gd name="T6" fmla="*/ 32 w 179"/>
                <a:gd name="T7" fmla="*/ 0 h 317"/>
                <a:gd name="T8" fmla="*/ 0 w 179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317">
                  <a:moveTo>
                    <a:pt x="0" y="0"/>
                  </a:moveTo>
                  <a:lnTo>
                    <a:pt x="171" y="317"/>
                  </a:lnTo>
                  <a:lnTo>
                    <a:pt x="179" y="274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0">
              <a:extLst>
                <a:ext uri="{FF2B5EF4-FFF2-40B4-BE49-F238E27FC236}">
                  <a16:creationId xmlns:a16="http://schemas.microsoft.com/office/drawing/2014/main" id="{D75BB1D6-D75F-4BC7-8EDE-A5C98D551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508" y="4309237"/>
              <a:ext cx="981322" cy="727904"/>
            </a:xfrm>
            <a:custGeom>
              <a:avLst/>
              <a:gdLst>
                <a:gd name="T0" fmla="*/ 0 w 728"/>
                <a:gd name="T1" fmla="*/ 540 h 540"/>
                <a:gd name="T2" fmla="*/ 467 w 728"/>
                <a:gd name="T3" fmla="*/ 0 h 540"/>
                <a:gd name="T4" fmla="*/ 728 w 728"/>
                <a:gd name="T5" fmla="*/ 0 h 540"/>
                <a:gd name="T6" fmla="*/ 229 w 728"/>
                <a:gd name="T7" fmla="*/ 540 h 540"/>
                <a:gd name="T8" fmla="*/ 0 w 728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540">
                  <a:moveTo>
                    <a:pt x="0" y="540"/>
                  </a:moveTo>
                  <a:lnTo>
                    <a:pt x="467" y="0"/>
                  </a:lnTo>
                  <a:lnTo>
                    <a:pt x="728" y="0"/>
                  </a:lnTo>
                  <a:lnTo>
                    <a:pt x="229" y="540"/>
                  </a:lnTo>
                  <a:lnTo>
                    <a:pt x="0" y="54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1">
              <a:extLst>
                <a:ext uri="{FF2B5EF4-FFF2-40B4-BE49-F238E27FC236}">
                  <a16:creationId xmlns:a16="http://schemas.microsoft.com/office/drawing/2014/main" id="{DF2C31E0-696F-4C04-B9BF-E5162CBAD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508" y="4309237"/>
              <a:ext cx="603891" cy="727904"/>
            </a:xfrm>
            <a:custGeom>
              <a:avLst/>
              <a:gdLst>
                <a:gd name="T0" fmla="*/ 0 w 448"/>
                <a:gd name="T1" fmla="*/ 540 h 540"/>
                <a:gd name="T2" fmla="*/ 8 w 448"/>
                <a:gd name="T3" fmla="*/ 497 h 540"/>
                <a:gd name="T4" fmla="*/ 430 w 448"/>
                <a:gd name="T5" fmla="*/ 0 h 540"/>
                <a:gd name="T6" fmla="*/ 448 w 448"/>
                <a:gd name="T7" fmla="*/ 23 h 540"/>
                <a:gd name="T8" fmla="*/ 0 w 448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540">
                  <a:moveTo>
                    <a:pt x="0" y="540"/>
                  </a:moveTo>
                  <a:lnTo>
                    <a:pt x="8" y="497"/>
                  </a:lnTo>
                  <a:lnTo>
                    <a:pt x="430" y="0"/>
                  </a:lnTo>
                  <a:lnTo>
                    <a:pt x="448" y="23"/>
                  </a:lnTo>
                  <a:lnTo>
                    <a:pt x="0" y="5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85AE9EA8-E939-4350-AB83-E97C3B568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35" y="4309237"/>
              <a:ext cx="717120" cy="435395"/>
            </a:xfrm>
            <a:custGeom>
              <a:avLst/>
              <a:gdLst>
                <a:gd name="T0" fmla="*/ 0 w 532"/>
                <a:gd name="T1" fmla="*/ 0 h 323"/>
                <a:gd name="T2" fmla="*/ 240 w 532"/>
                <a:gd name="T3" fmla="*/ 323 h 323"/>
                <a:gd name="T4" fmla="*/ 532 w 532"/>
                <a:gd name="T5" fmla="*/ 323 h 323"/>
                <a:gd name="T6" fmla="*/ 298 w 532"/>
                <a:gd name="T7" fmla="*/ 0 h 323"/>
                <a:gd name="T8" fmla="*/ 0 w 532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23">
                  <a:moveTo>
                    <a:pt x="0" y="0"/>
                  </a:moveTo>
                  <a:lnTo>
                    <a:pt x="240" y="323"/>
                  </a:lnTo>
                  <a:lnTo>
                    <a:pt x="532" y="323"/>
                  </a:lnTo>
                  <a:lnTo>
                    <a:pt x="2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99773AF0-5E35-4163-8AD6-5897B31D6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648" y="3491019"/>
              <a:ext cx="758907" cy="1253612"/>
            </a:xfrm>
            <a:custGeom>
              <a:avLst/>
              <a:gdLst>
                <a:gd name="T0" fmla="*/ 0 w 563"/>
                <a:gd name="T1" fmla="*/ 930 h 930"/>
                <a:gd name="T2" fmla="*/ 5 w 563"/>
                <a:gd name="T3" fmla="*/ 877 h 930"/>
                <a:gd name="T4" fmla="*/ 544 w 563"/>
                <a:gd name="T5" fmla="*/ 0 h 930"/>
                <a:gd name="T6" fmla="*/ 563 w 563"/>
                <a:gd name="T7" fmla="*/ 43 h 930"/>
                <a:gd name="T8" fmla="*/ 0 w 563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930">
                  <a:moveTo>
                    <a:pt x="0" y="930"/>
                  </a:moveTo>
                  <a:lnTo>
                    <a:pt x="5" y="877"/>
                  </a:lnTo>
                  <a:lnTo>
                    <a:pt x="544" y="0"/>
                  </a:lnTo>
                  <a:lnTo>
                    <a:pt x="563" y="43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14">
              <a:extLst>
                <a:ext uri="{FF2B5EF4-FFF2-40B4-BE49-F238E27FC236}">
                  <a16:creationId xmlns:a16="http://schemas.microsoft.com/office/drawing/2014/main" id="{19E8A4C8-95B8-4A2B-BBAF-8D56DB0DD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35" y="4309237"/>
              <a:ext cx="330252" cy="435395"/>
            </a:xfrm>
            <a:custGeom>
              <a:avLst/>
              <a:gdLst>
                <a:gd name="T0" fmla="*/ 0 w 245"/>
                <a:gd name="T1" fmla="*/ 0 h 323"/>
                <a:gd name="T2" fmla="*/ 240 w 245"/>
                <a:gd name="T3" fmla="*/ 323 h 323"/>
                <a:gd name="T4" fmla="*/ 245 w 245"/>
                <a:gd name="T5" fmla="*/ 270 h 323"/>
                <a:gd name="T6" fmla="*/ 37 w 245"/>
                <a:gd name="T7" fmla="*/ 0 h 323"/>
                <a:gd name="T8" fmla="*/ 0 w 245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23">
                  <a:moveTo>
                    <a:pt x="0" y="0"/>
                  </a:moveTo>
                  <a:lnTo>
                    <a:pt x="240" y="323"/>
                  </a:lnTo>
                  <a:lnTo>
                    <a:pt x="245" y="270"/>
                  </a:lnTo>
                  <a:lnTo>
                    <a:pt x="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15">
              <a:extLst>
                <a:ext uri="{FF2B5EF4-FFF2-40B4-BE49-F238E27FC236}">
                  <a16:creationId xmlns:a16="http://schemas.microsoft.com/office/drawing/2014/main" id="{978F8A20-2527-4761-BF2F-B354EEC78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648" y="3493714"/>
              <a:ext cx="1160602" cy="1250917"/>
            </a:xfrm>
            <a:custGeom>
              <a:avLst/>
              <a:gdLst>
                <a:gd name="T0" fmla="*/ 0 w 861"/>
                <a:gd name="T1" fmla="*/ 928 h 928"/>
                <a:gd name="T2" fmla="*/ 583 w 861"/>
                <a:gd name="T3" fmla="*/ 0 h 928"/>
                <a:gd name="T4" fmla="*/ 861 w 861"/>
                <a:gd name="T5" fmla="*/ 15 h 928"/>
                <a:gd name="T6" fmla="*/ 292 w 861"/>
                <a:gd name="T7" fmla="*/ 928 h 928"/>
                <a:gd name="T8" fmla="*/ 0 w 861"/>
                <a:gd name="T9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1" h="928">
                  <a:moveTo>
                    <a:pt x="0" y="928"/>
                  </a:moveTo>
                  <a:lnTo>
                    <a:pt x="583" y="0"/>
                  </a:lnTo>
                  <a:lnTo>
                    <a:pt x="861" y="15"/>
                  </a:lnTo>
                  <a:lnTo>
                    <a:pt x="292" y="928"/>
                  </a:lnTo>
                  <a:lnTo>
                    <a:pt x="0" y="92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16">
              <a:extLst>
                <a:ext uri="{FF2B5EF4-FFF2-40B4-BE49-F238E27FC236}">
                  <a16:creationId xmlns:a16="http://schemas.microsoft.com/office/drawing/2014/main" id="{3611591A-0C4B-4957-AEB9-1D9369DD4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944" y="3491019"/>
              <a:ext cx="687465" cy="750820"/>
            </a:xfrm>
            <a:custGeom>
              <a:avLst/>
              <a:gdLst>
                <a:gd name="T0" fmla="*/ 0 w 510"/>
                <a:gd name="T1" fmla="*/ 0 h 557"/>
                <a:gd name="T2" fmla="*/ 212 w 510"/>
                <a:gd name="T3" fmla="*/ 534 h 557"/>
                <a:gd name="T4" fmla="*/ 510 w 510"/>
                <a:gd name="T5" fmla="*/ 557 h 557"/>
                <a:gd name="T6" fmla="*/ 317 w 510"/>
                <a:gd name="T7" fmla="*/ 17 h 557"/>
                <a:gd name="T8" fmla="*/ 0 w 510"/>
                <a:gd name="T9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557">
                  <a:moveTo>
                    <a:pt x="0" y="0"/>
                  </a:moveTo>
                  <a:lnTo>
                    <a:pt x="212" y="534"/>
                  </a:lnTo>
                  <a:lnTo>
                    <a:pt x="510" y="557"/>
                  </a:lnTo>
                  <a:lnTo>
                    <a:pt x="317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17">
              <a:extLst>
                <a:ext uri="{FF2B5EF4-FFF2-40B4-BE49-F238E27FC236}">
                  <a16:creationId xmlns:a16="http://schemas.microsoft.com/office/drawing/2014/main" id="{C2542CED-3FEC-4A04-B7A2-44914F247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944" y="3491019"/>
              <a:ext cx="312729" cy="719816"/>
            </a:xfrm>
            <a:custGeom>
              <a:avLst/>
              <a:gdLst>
                <a:gd name="T0" fmla="*/ 0 w 232"/>
                <a:gd name="T1" fmla="*/ 0 h 534"/>
                <a:gd name="T2" fmla="*/ 47 w 232"/>
                <a:gd name="T3" fmla="*/ 2 h 534"/>
                <a:gd name="T4" fmla="*/ 232 w 232"/>
                <a:gd name="T5" fmla="*/ 457 h 534"/>
                <a:gd name="T6" fmla="*/ 212 w 232"/>
                <a:gd name="T7" fmla="*/ 534 h 534"/>
                <a:gd name="T8" fmla="*/ 0 w 232"/>
                <a:gd name="T9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534">
                  <a:moveTo>
                    <a:pt x="0" y="0"/>
                  </a:moveTo>
                  <a:lnTo>
                    <a:pt x="47" y="2"/>
                  </a:lnTo>
                  <a:lnTo>
                    <a:pt x="232" y="457"/>
                  </a:lnTo>
                  <a:lnTo>
                    <a:pt x="212" y="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18">
              <a:extLst>
                <a:ext uri="{FF2B5EF4-FFF2-40B4-BE49-F238E27FC236}">
                  <a16:creationId xmlns:a16="http://schemas.microsoft.com/office/drawing/2014/main" id="{B0D50238-C535-41E3-A141-74921CCA2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14" y="2955875"/>
              <a:ext cx="1165994" cy="1254961"/>
            </a:xfrm>
            <a:custGeom>
              <a:avLst/>
              <a:gdLst>
                <a:gd name="T0" fmla="*/ 0 w 865"/>
                <a:gd name="T1" fmla="*/ 931 h 931"/>
                <a:gd name="T2" fmla="*/ 20 w 865"/>
                <a:gd name="T3" fmla="*/ 854 h 931"/>
                <a:gd name="T4" fmla="*/ 820 w 865"/>
                <a:gd name="T5" fmla="*/ 0 h 931"/>
                <a:gd name="T6" fmla="*/ 865 w 865"/>
                <a:gd name="T7" fmla="*/ 11 h 931"/>
                <a:gd name="T8" fmla="*/ 0 w 865"/>
                <a:gd name="T9" fmla="*/ 93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" h="931">
                  <a:moveTo>
                    <a:pt x="0" y="931"/>
                  </a:moveTo>
                  <a:lnTo>
                    <a:pt x="20" y="854"/>
                  </a:lnTo>
                  <a:lnTo>
                    <a:pt x="820" y="0"/>
                  </a:lnTo>
                  <a:lnTo>
                    <a:pt x="865" y="11"/>
                  </a:lnTo>
                  <a:lnTo>
                    <a:pt x="0" y="9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19">
              <a:extLst>
                <a:ext uri="{FF2B5EF4-FFF2-40B4-BE49-F238E27FC236}">
                  <a16:creationId xmlns:a16="http://schemas.microsoft.com/office/drawing/2014/main" id="{A2C49075-4462-4584-8151-B69429666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14" y="2357376"/>
              <a:ext cx="2032739" cy="1884463"/>
            </a:xfrm>
            <a:custGeom>
              <a:avLst/>
              <a:gdLst>
                <a:gd name="T0" fmla="*/ 0 w 1508"/>
                <a:gd name="T1" fmla="*/ 1375 h 1398"/>
                <a:gd name="T2" fmla="*/ 298 w 1508"/>
                <a:gd name="T3" fmla="*/ 1398 h 1398"/>
                <a:gd name="T4" fmla="*/ 1236 w 1508"/>
                <a:gd name="T5" fmla="*/ 532 h 1398"/>
                <a:gd name="T6" fmla="*/ 1508 w 1508"/>
                <a:gd name="T7" fmla="*/ 605 h 1398"/>
                <a:gd name="T8" fmla="*/ 1444 w 1508"/>
                <a:gd name="T9" fmla="*/ 0 h 1398"/>
                <a:gd name="T10" fmla="*/ 553 w 1508"/>
                <a:gd name="T11" fmla="*/ 382 h 1398"/>
                <a:gd name="T12" fmla="*/ 865 w 1508"/>
                <a:gd name="T13" fmla="*/ 457 h 1398"/>
                <a:gd name="T14" fmla="*/ 0 w 1508"/>
                <a:gd name="T15" fmla="*/ 1375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8" h="1398">
                  <a:moveTo>
                    <a:pt x="0" y="1375"/>
                  </a:moveTo>
                  <a:lnTo>
                    <a:pt x="298" y="1398"/>
                  </a:lnTo>
                  <a:lnTo>
                    <a:pt x="1236" y="532"/>
                  </a:lnTo>
                  <a:lnTo>
                    <a:pt x="1508" y="605"/>
                  </a:lnTo>
                  <a:lnTo>
                    <a:pt x="1444" y="0"/>
                  </a:lnTo>
                  <a:lnTo>
                    <a:pt x="553" y="382"/>
                  </a:lnTo>
                  <a:lnTo>
                    <a:pt x="865" y="457"/>
                  </a:lnTo>
                  <a:lnTo>
                    <a:pt x="0" y="137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20">
              <a:extLst>
                <a:ext uri="{FF2B5EF4-FFF2-40B4-BE49-F238E27FC236}">
                  <a16:creationId xmlns:a16="http://schemas.microsoft.com/office/drawing/2014/main" id="{1FCDFA48-4854-4BAC-BAFB-E116E0FA0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618" y="2329068"/>
              <a:ext cx="1218565" cy="543233"/>
            </a:xfrm>
            <a:custGeom>
              <a:avLst/>
              <a:gdLst>
                <a:gd name="T0" fmla="*/ 13 w 904"/>
                <a:gd name="T1" fmla="*/ 403 h 403"/>
                <a:gd name="T2" fmla="*/ 0 w 904"/>
                <a:gd name="T3" fmla="*/ 360 h 403"/>
                <a:gd name="T4" fmla="*/ 820 w 904"/>
                <a:gd name="T5" fmla="*/ 0 h 403"/>
                <a:gd name="T6" fmla="*/ 904 w 904"/>
                <a:gd name="T7" fmla="*/ 21 h 403"/>
                <a:gd name="T8" fmla="*/ 13 w 904"/>
                <a:gd name="T9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403">
                  <a:moveTo>
                    <a:pt x="13" y="403"/>
                  </a:moveTo>
                  <a:lnTo>
                    <a:pt x="0" y="360"/>
                  </a:lnTo>
                  <a:lnTo>
                    <a:pt x="820" y="0"/>
                  </a:lnTo>
                  <a:lnTo>
                    <a:pt x="904" y="21"/>
                  </a:lnTo>
                  <a:lnTo>
                    <a:pt x="13" y="40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26" name="Picture 2" descr="Image result for tuoitre newspaper">
            <a:extLst>
              <a:ext uri="{FF2B5EF4-FFF2-40B4-BE49-F238E27FC236}">
                <a16:creationId xmlns:a16="http://schemas.microsoft.com/office/drawing/2014/main" id="{42592BA7-8C83-4A7A-A3B7-A98A6707F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9" t="28636" r="18508" b="27271"/>
          <a:stretch/>
        </p:blipFill>
        <p:spPr bwMode="auto">
          <a:xfrm>
            <a:off x="10792173" y="3092472"/>
            <a:ext cx="1394804" cy="5276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本框 27">
            <a:extLst>
              <a:ext uri="{FF2B5EF4-FFF2-40B4-BE49-F238E27FC236}">
                <a16:creationId xmlns:a16="http://schemas.microsoft.com/office/drawing/2014/main" id="{C10BC42A-96FE-4275-ADC7-1B4F5D908AE3}"/>
              </a:ext>
            </a:extLst>
          </p:cNvPr>
          <p:cNvSpPr txBox="1"/>
          <p:nvPr/>
        </p:nvSpPr>
        <p:spPr>
          <a:xfrm>
            <a:off x="7321816" y="1013783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i="1">
                <a:solidFill>
                  <a:srgbClr val="00B0F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 early 2020</a:t>
            </a:r>
            <a:endParaRPr lang="zh-CN" altLang="en-US" sz="2000" b="1" i="1" dirty="0">
              <a:solidFill>
                <a:srgbClr val="00B0F0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2EA7DB1D-3F24-4223-8EC1-678CDAA0D67C}"/>
              </a:ext>
            </a:extLst>
          </p:cNvPr>
          <p:cNvGrpSpPr/>
          <p:nvPr/>
        </p:nvGrpSpPr>
        <p:grpSpPr>
          <a:xfrm>
            <a:off x="400969" y="209456"/>
            <a:ext cx="1006009" cy="1173186"/>
            <a:chOff x="363785" y="255338"/>
            <a:chExt cx="1094533" cy="1276421"/>
          </a:xfrm>
        </p:grpSpPr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54DF2110-65E5-471B-9801-AEDBC68FB792}"/>
                </a:ext>
              </a:extLst>
            </p:cNvPr>
            <p:cNvSpPr/>
            <p:nvPr/>
          </p:nvSpPr>
          <p:spPr>
            <a:xfrm rot="16200000">
              <a:off x="306179" y="379619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E991FE3A-4591-42B3-89CA-284C8AF6CC6B}"/>
                </a:ext>
              </a:extLst>
            </p:cNvPr>
            <p:cNvSpPr/>
            <p:nvPr/>
          </p:nvSpPr>
          <p:spPr>
            <a:xfrm rot="16200000">
              <a:off x="306179" y="31294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C4CE4BA9-29AE-4077-B0A9-9F4587FA5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857" y="448853"/>
              <a:ext cx="463422" cy="498578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28C52831-8597-4C99-859B-C91E2B895432}"/>
                </a:ext>
              </a:extLst>
            </p:cNvPr>
            <p:cNvSpPr/>
            <p:nvPr/>
          </p:nvSpPr>
          <p:spPr>
            <a:xfrm>
              <a:off x="632538" y="566509"/>
              <a:ext cx="558448" cy="3348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</a:t>
              </a:r>
              <a:r>
                <a:rPr lang="en-US"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ow</a:t>
              </a:r>
              <a:endParaRPr lang="vi-VN" sz="14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" name="Nhóm 6">
            <a:extLst>
              <a:ext uri="{FF2B5EF4-FFF2-40B4-BE49-F238E27FC236}">
                <a16:creationId xmlns:a16="http://schemas.microsoft.com/office/drawing/2014/main" id="{358AFC9E-F90B-4A43-91B1-59F7DC90B290}"/>
              </a:ext>
            </a:extLst>
          </p:cNvPr>
          <p:cNvGrpSpPr/>
          <p:nvPr/>
        </p:nvGrpSpPr>
        <p:grpSpPr>
          <a:xfrm>
            <a:off x="7710997" y="211741"/>
            <a:ext cx="788112" cy="788112"/>
            <a:chOff x="10951578" y="297533"/>
            <a:chExt cx="788112" cy="788112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633EBCAA-494C-4BE6-8B75-AF3C3482888B}"/>
                </a:ext>
              </a:extLst>
            </p:cNvPr>
            <p:cNvGrpSpPr/>
            <p:nvPr/>
          </p:nvGrpSpPr>
          <p:grpSpPr>
            <a:xfrm>
              <a:off x="10951578" y="297533"/>
              <a:ext cx="788112" cy="788112"/>
              <a:chOff x="6248947" y="152388"/>
              <a:chExt cx="788112" cy="788112"/>
            </a:xfrm>
          </p:grpSpPr>
          <p:sp>
            <p:nvSpPr>
              <p:cNvPr id="45" name="Oval 82">
                <a:extLst>
                  <a:ext uri="{FF2B5EF4-FFF2-40B4-BE49-F238E27FC236}">
                    <a16:creationId xmlns:a16="http://schemas.microsoft.com/office/drawing/2014/main" id="{FEBB1518-2A2E-4A88-9382-A7F6F966D1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8947" y="152388"/>
                <a:ext cx="788112" cy="788112"/>
              </a:xfrm>
              <a:prstGeom prst="ellipse">
                <a:avLst/>
              </a:prstGeom>
              <a:solidFill>
                <a:srgbClr val="16A085"/>
              </a:solidFill>
              <a:ln w="28575">
                <a:solidFill>
                  <a:srgbClr val="00B0F0"/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b="1" kern="1200" dirty="0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1681482C-D671-4F69-83B3-85904E607F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1980" y="349243"/>
                <a:ext cx="349897" cy="376439"/>
              </a:xfrm>
              <a:custGeom>
                <a:avLst/>
                <a:gdLst/>
                <a:ahLst/>
                <a:cxnLst>
                  <a:cxn ang="0">
                    <a:pos x="67" y="67"/>
                  </a:cxn>
                  <a:cxn ang="0">
                    <a:pos x="61" y="72"/>
                  </a:cxn>
                  <a:cxn ang="0">
                    <a:pos x="5" y="72"/>
                  </a:cxn>
                  <a:cxn ang="0">
                    <a:pos x="0" y="67"/>
                  </a:cxn>
                  <a:cxn ang="0">
                    <a:pos x="0" y="16"/>
                  </a:cxn>
                  <a:cxn ang="0">
                    <a:pos x="5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16" y="0"/>
                  </a:cxn>
                  <a:cxn ang="0">
                    <a:pos x="19" y="0"/>
                  </a:cxn>
                  <a:cxn ang="0">
                    <a:pos x="25" y="7"/>
                  </a:cxn>
                  <a:cxn ang="0">
                    <a:pos x="25" y="11"/>
                  </a:cxn>
                  <a:cxn ang="0">
                    <a:pos x="41" y="11"/>
                  </a:cxn>
                  <a:cxn ang="0">
                    <a:pos x="41" y="7"/>
                  </a:cxn>
                  <a:cxn ang="0">
                    <a:pos x="47" y="0"/>
                  </a:cxn>
                  <a:cxn ang="0">
                    <a:pos x="50" y="0"/>
                  </a:cxn>
                  <a:cxn ang="0">
                    <a:pos x="56" y="7"/>
                  </a:cxn>
                  <a:cxn ang="0">
                    <a:pos x="56" y="11"/>
                  </a:cxn>
                  <a:cxn ang="0">
                    <a:pos x="61" y="11"/>
                  </a:cxn>
                  <a:cxn ang="0">
                    <a:pos x="67" y="16"/>
                  </a:cxn>
                  <a:cxn ang="0">
                    <a:pos x="67" y="67"/>
                  </a:cxn>
                  <a:cxn ang="0">
                    <a:pos x="61" y="67"/>
                  </a:cxn>
                  <a:cxn ang="0">
                    <a:pos x="61" y="26"/>
                  </a:cxn>
                  <a:cxn ang="0">
                    <a:pos x="5" y="26"/>
                  </a:cxn>
                  <a:cxn ang="0">
                    <a:pos x="5" y="67"/>
                  </a:cxn>
                  <a:cxn ang="0">
                    <a:pos x="61" y="67"/>
                  </a:cxn>
                  <a:cxn ang="0">
                    <a:pos x="20" y="7"/>
                  </a:cxn>
                  <a:cxn ang="0">
                    <a:pos x="19" y="5"/>
                  </a:cxn>
                  <a:cxn ang="0">
                    <a:pos x="16" y="5"/>
                  </a:cxn>
                  <a:cxn ang="0">
                    <a:pos x="15" y="7"/>
                  </a:cxn>
                  <a:cxn ang="0">
                    <a:pos x="15" y="18"/>
                  </a:cxn>
                  <a:cxn ang="0">
                    <a:pos x="16" y="20"/>
                  </a:cxn>
                  <a:cxn ang="0">
                    <a:pos x="19" y="20"/>
                  </a:cxn>
                  <a:cxn ang="0">
                    <a:pos x="20" y="18"/>
                  </a:cxn>
                  <a:cxn ang="0">
                    <a:pos x="20" y="7"/>
                  </a:cxn>
                  <a:cxn ang="0">
                    <a:pos x="51" y="7"/>
                  </a:cxn>
                  <a:cxn ang="0">
                    <a:pos x="50" y="5"/>
                  </a:cxn>
                  <a:cxn ang="0">
                    <a:pos x="47" y="5"/>
                  </a:cxn>
                  <a:cxn ang="0">
                    <a:pos x="46" y="7"/>
                  </a:cxn>
                  <a:cxn ang="0">
                    <a:pos x="46" y="18"/>
                  </a:cxn>
                  <a:cxn ang="0">
                    <a:pos x="47" y="20"/>
                  </a:cxn>
                  <a:cxn ang="0">
                    <a:pos x="50" y="20"/>
                  </a:cxn>
                  <a:cxn ang="0">
                    <a:pos x="51" y="18"/>
                  </a:cxn>
                  <a:cxn ang="0">
                    <a:pos x="51" y="7"/>
                  </a:cxn>
                </a:cxnLst>
                <a:rect l="0" t="0" r="r" b="b"/>
                <a:pathLst>
                  <a:path w="67" h="72">
                    <a:moveTo>
                      <a:pt x="67" y="67"/>
                    </a:moveTo>
                    <a:cubicBezTo>
                      <a:pt x="67" y="70"/>
                      <a:pt x="64" y="72"/>
                      <a:pt x="61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" y="72"/>
                      <a:pt x="0" y="70"/>
                      <a:pt x="0" y="6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3"/>
                      <a:pt x="2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3" y="0"/>
                      <a:pt x="1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5" y="3"/>
                      <a:pt x="25" y="7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3"/>
                      <a:pt x="44" y="0"/>
                      <a:pt x="4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6" y="3"/>
                      <a:pt x="56" y="7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13"/>
                      <a:pt x="67" y="16"/>
                    </a:cubicBezTo>
                    <a:lnTo>
                      <a:pt x="67" y="67"/>
                    </a:lnTo>
                    <a:close/>
                    <a:moveTo>
                      <a:pt x="61" y="67"/>
                    </a:moveTo>
                    <a:cubicBezTo>
                      <a:pt x="61" y="26"/>
                      <a:pt x="61" y="26"/>
                      <a:pt x="61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67"/>
                      <a:pt x="5" y="67"/>
                      <a:pt x="5" y="67"/>
                    </a:cubicBezTo>
                    <a:lnTo>
                      <a:pt x="61" y="67"/>
                    </a:lnTo>
                    <a:close/>
                    <a:moveTo>
                      <a:pt x="20" y="7"/>
                    </a:moveTo>
                    <a:cubicBezTo>
                      <a:pt x="20" y="6"/>
                      <a:pt x="20" y="5"/>
                      <a:pt x="19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6"/>
                      <a:pt x="15" y="7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9"/>
                      <a:pt x="16" y="20"/>
                      <a:pt x="16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19"/>
                      <a:pt x="20" y="18"/>
                    </a:cubicBezTo>
                    <a:lnTo>
                      <a:pt x="20" y="7"/>
                    </a:lnTo>
                    <a:close/>
                    <a:moveTo>
                      <a:pt x="51" y="7"/>
                    </a:moveTo>
                    <a:cubicBezTo>
                      <a:pt x="51" y="6"/>
                      <a:pt x="51" y="5"/>
                      <a:pt x="50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7" y="20"/>
                      <a:pt x="47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1" y="20"/>
                      <a:pt x="51" y="19"/>
                      <a:pt x="51" y="18"/>
                    </a:cubicBezTo>
                    <a:lnTo>
                      <a:pt x="51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3086B9A2-2898-45F1-9A1A-CF6607FBD7D0}"/>
                </a:ext>
              </a:extLst>
            </p:cNvPr>
            <p:cNvSpPr/>
            <p:nvPr/>
          </p:nvSpPr>
          <p:spPr>
            <a:xfrm>
              <a:off x="11136442" y="631732"/>
              <a:ext cx="415498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" b="1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2020</a:t>
              </a:r>
              <a:endParaRPr lang="vi-VN" sz="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9" name="文本框 27">
            <a:extLst>
              <a:ext uri="{FF2B5EF4-FFF2-40B4-BE49-F238E27FC236}">
                <a16:creationId xmlns:a16="http://schemas.microsoft.com/office/drawing/2014/main" id="{ED7703F9-8751-4D53-AA3A-D31EAAFC85BE}"/>
              </a:ext>
            </a:extLst>
          </p:cNvPr>
          <p:cNvSpPr txBox="1"/>
          <p:nvPr/>
        </p:nvSpPr>
        <p:spPr>
          <a:xfrm>
            <a:off x="511704" y="1196690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i="1">
                <a:solidFill>
                  <a:srgbClr val="00B0F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2018</a:t>
            </a:r>
            <a:endParaRPr lang="zh-CN" altLang="en-US" sz="2000" b="1" i="1" dirty="0">
              <a:solidFill>
                <a:srgbClr val="00B0F0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70" name="矩形 1">
            <a:extLst>
              <a:ext uri="{FF2B5EF4-FFF2-40B4-BE49-F238E27FC236}">
                <a16:creationId xmlns:a16="http://schemas.microsoft.com/office/drawing/2014/main" id="{3C2423A6-FF86-42F9-AD2F-6BC35A8D77E9}"/>
              </a:ext>
            </a:extLst>
          </p:cNvPr>
          <p:cNvSpPr/>
          <p:nvPr/>
        </p:nvSpPr>
        <p:spPr>
          <a:xfrm>
            <a:off x="-1564" y="3104839"/>
            <a:ext cx="1563664" cy="6190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8FE584B-C782-4B5E-9C01-2AEAD33DF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" y="3106765"/>
            <a:ext cx="800441" cy="329566"/>
          </a:xfrm>
          <a:prstGeom prst="rect">
            <a:avLst/>
          </a:prstGeom>
        </p:spPr>
      </p:pic>
      <p:pic>
        <p:nvPicPr>
          <p:cNvPr id="13" name="Hình ảnh 12" descr="Ảnh có chứa mẫu họa&#10;&#10;Mô tả được tạo tự động">
            <a:extLst>
              <a:ext uri="{FF2B5EF4-FFF2-40B4-BE49-F238E27FC236}">
                <a16:creationId xmlns:a16="http://schemas.microsoft.com/office/drawing/2014/main" id="{83FF08F6-65E2-4E62-9BC6-C86AB3524C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6966"/>
            <a:ext cx="1562101" cy="212611"/>
          </a:xfrm>
          <a:prstGeom prst="rect">
            <a:avLst/>
          </a:prstGeom>
        </p:spPr>
      </p:pic>
      <p:grpSp>
        <p:nvGrpSpPr>
          <p:cNvPr id="71" name="组合 68">
            <a:extLst>
              <a:ext uri="{FF2B5EF4-FFF2-40B4-BE49-F238E27FC236}">
                <a16:creationId xmlns:a16="http://schemas.microsoft.com/office/drawing/2014/main" id="{D80E1CB3-6EC6-4438-B124-51462009B1E1}"/>
              </a:ext>
            </a:extLst>
          </p:cNvPr>
          <p:cNvGrpSpPr/>
          <p:nvPr/>
        </p:nvGrpSpPr>
        <p:grpSpPr>
          <a:xfrm>
            <a:off x="1709436" y="238741"/>
            <a:ext cx="3654055" cy="554663"/>
            <a:chOff x="1212507" y="4500940"/>
            <a:chExt cx="5404436" cy="820360"/>
          </a:xfrm>
        </p:grpSpPr>
        <p:sp>
          <p:nvSpPr>
            <p:cNvPr id="72" name="Freeform: Shape 34">
              <a:extLst>
                <a:ext uri="{FF2B5EF4-FFF2-40B4-BE49-F238E27FC236}">
                  <a16:creationId xmlns:a16="http://schemas.microsoft.com/office/drawing/2014/main" id="{479E0E7E-AFA9-4964-B70F-BFB75E25B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507" y="4543851"/>
              <a:ext cx="279195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Freeform: Shape 35">
              <a:extLst>
                <a:ext uri="{FF2B5EF4-FFF2-40B4-BE49-F238E27FC236}">
                  <a16:creationId xmlns:a16="http://schemas.microsoft.com/office/drawing/2014/main" id="{6DC2F89F-E6A6-4E13-80C9-4BFD60E90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514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Freeform: Shape 36">
              <a:extLst>
                <a:ext uri="{FF2B5EF4-FFF2-40B4-BE49-F238E27FC236}">
                  <a16:creationId xmlns:a16="http://schemas.microsoft.com/office/drawing/2014/main" id="{66D227F6-DAD9-4B0A-9E9B-AB7376F85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930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Freeform: Shape 37">
              <a:extLst>
                <a:ext uri="{FF2B5EF4-FFF2-40B4-BE49-F238E27FC236}">
                  <a16:creationId xmlns:a16="http://schemas.microsoft.com/office/drawing/2014/main" id="{B9E9F4D3-1378-42F0-931E-01321BAE8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641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8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Freeform: Shape 38">
              <a:extLst>
                <a:ext uri="{FF2B5EF4-FFF2-40B4-BE49-F238E27FC236}">
                  <a16:creationId xmlns:a16="http://schemas.microsoft.com/office/drawing/2014/main" id="{8D2D3DBF-4DD8-484F-87BD-4620E1509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057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3 h 76"/>
                <a:gd name="T40" fmla="*/ 18 w 27"/>
                <a:gd name="T41" fmla="*/ 76 h 76"/>
                <a:gd name="T42" fmla="*/ 22 w 27"/>
                <a:gd name="T43" fmla="*/ 73 h 76"/>
                <a:gd name="T44" fmla="*/ 22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8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2" y="74"/>
                    <a:pt x="22" y="73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Freeform: Shape 39">
              <a:extLst>
                <a:ext uri="{FF2B5EF4-FFF2-40B4-BE49-F238E27FC236}">
                  <a16:creationId xmlns:a16="http://schemas.microsoft.com/office/drawing/2014/main" id="{0019E430-E974-46A7-B590-393BFBD26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70" y="4543851"/>
              <a:ext cx="279195" cy="777449"/>
            </a:xfrm>
            <a:custGeom>
              <a:avLst/>
              <a:gdLst>
                <a:gd name="T0" fmla="*/ 13 w 27"/>
                <a:gd name="T1" fmla="*/ 12 h 76"/>
                <a:gd name="T2" fmla="*/ 19 w 27"/>
                <a:gd name="T3" fmla="*/ 6 h 76"/>
                <a:gd name="T4" fmla="*/ 13 w 27"/>
                <a:gd name="T5" fmla="*/ 0 h 76"/>
                <a:gd name="T6" fmla="*/ 8 w 27"/>
                <a:gd name="T7" fmla="*/ 6 h 76"/>
                <a:gd name="T8" fmla="*/ 13 w 27"/>
                <a:gd name="T9" fmla="*/ 12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2 w 27"/>
                <a:gd name="T33" fmla="*/ 73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Freeform: Shape 40">
              <a:extLst>
                <a:ext uri="{FF2B5EF4-FFF2-40B4-BE49-F238E27FC236}">
                  <a16:creationId xmlns:a16="http://schemas.microsoft.com/office/drawing/2014/main" id="{97F85F39-B271-46A7-87FA-CECBCF23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777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0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Freeform: Shape 41">
              <a:extLst>
                <a:ext uri="{FF2B5EF4-FFF2-40B4-BE49-F238E27FC236}">
                  <a16:creationId xmlns:a16="http://schemas.microsoft.com/office/drawing/2014/main" id="{405B53DF-0ED4-4109-BA0F-EABD0E35C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193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2 w 27"/>
                <a:gd name="T33" fmla="*/ 73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Freeform: Shape 42">
              <a:extLst>
                <a:ext uri="{FF2B5EF4-FFF2-40B4-BE49-F238E27FC236}">
                  <a16:creationId xmlns:a16="http://schemas.microsoft.com/office/drawing/2014/main" id="{9B3419E9-BC92-4076-9EAA-5C93D49B5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1904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Freeform: Shape 43">
              <a:extLst>
                <a:ext uri="{FF2B5EF4-FFF2-40B4-BE49-F238E27FC236}">
                  <a16:creationId xmlns:a16="http://schemas.microsoft.com/office/drawing/2014/main" id="{1AEED31C-67F9-496F-9BFA-5181EBC5B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320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TextBox 46">
              <a:extLst>
                <a:ext uri="{FF2B5EF4-FFF2-40B4-BE49-F238E27FC236}">
                  <a16:creationId xmlns:a16="http://schemas.microsoft.com/office/drawing/2014/main" id="{367F4448-8F5D-462E-804A-AA4ABF1D1A93}"/>
                </a:ext>
              </a:extLst>
            </p:cNvPr>
            <p:cNvSpPr txBox="1"/>
            <p:nvPr/>
          </p:nvSpPr>
          <p:spPr>
            <a:xfrm>
              <a:off x="5720117" y="4500940"/>
              <a:ext cx="896826" cy="567411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r>
                <a:rPr lang="en-US" sz="3200">
                  <a:solidFill>
                    <a:schemeClr val="accent2"/>
                  </a:solidFill>
                  <a:latin typeface="Impact" panose="020B0806030902050204" pitchFamily="34" charset="0"/>
                </a:rPr>
                <a:t>&gt; 65%</a:t>
              </a:r>
              <a:endParaRPr lang="en-US" sz="32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5" name="TextBox 11">
            <a:extLst>
              <a:ext uri="{FF2B5EF4-FFF2-40B4-BE49-F238E27FC236}">
                <a16:creationId xmlns:a16="http://schemas.microsoft.com/office/drawing/2014/main" id="{97CD50C6-03B6-4C59-9513-AAE488B2D4D2}"/>
              </a:ext>
            </a:extLst>
          </p:cNvPr>
          <p:cNvSpPr txBox="1"/>
          <p:nvPr/>
        </p:nvSpPr>
        <p:spPr>
          <a:xfrm>
            <a:off x="1709437" y="864190"/>
            <a:ext cx="3047692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1400"/>
              </a:lnSpc>
            </a:pP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64 million </a:t>
            </a:r>
            <a:r>
              <a:rPr lang="en-US" sz="1400">
                <a:solidFill>
                  <a:schemeClr val="bg1"/>
                </a:solidFill>
              </a:rPr>
              <a:t>internet users, accounting for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66%</a:t>
            </a:r>
            <a:r>
              <a:rPr lang="en-US" sz="1400">
                <a:solidFill>
                  <a:schemeClr val="bg1"/>
                </a:solidFill>
              </a:rPr>
              <a:t> of the population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C5FB7446-CB4D-443F-A5A9-74B65973CBA3}"/>
              </a:ext>
            </a:extLst>
          </p:cNvPr>
          <p:cNvGrpSpPr/>
          <p:nvPr/>
        </p:nvGrpSpPr>
        <p:grpSpPr>
          <a:xfrm>
            <a:off x="1688515" y="1437578"/>
            <a:ext cx="527653" cy="1998007"/>
            <a:chOff x="1904415" y="777178"/>
            <a:chExt cx="985368" cy="3731188"/>
          </a:xfrm>
        </p:grpSpPr>
        <p:grpSp>
          <p:nvGrpSpPr>
            <p:cNvPr id="86" name="Group 18">
              <a:extLst>
                <a:ext uri="{FF2B5EF4-FFF2-40B4-BE49-F238E27FC236}">
                  <a16:creationId xmlns:a16="http://schemas.microsoft.com/office/drawing/2014/main" id="{4572C2FB-4078-490A-A92C-5F207A57E547}"/>
                </a:ext>
              </a:extLst>
            </p:cNvPr>
            <p:cNvGrpSpPr/>
            <p:nvPr/>
          </p:nvGrpSpPr>
          <p:grpSpPr>
            <a:xfrm>
              <a:off x="1904415" y="777178"/>
              <a:ext cx="985368" cy="3731188"/>
              <a:chOff x="3499189" y="1741485"/>
              <a:chExt cx="776273" cy="2939444"/>
            </a:xfrm>
          </p:grpSpPr>
          <p:sp>
            <p:nvSpPr>
              <p:cNvPr id="87" name="Rectangle: Rounded Corners 19">
                <a:extLst>
                  <a:ext uri="{FF2B5EF4-FFF2-40B4-BE49-F238E27FC236}">
                    <a16:creationId xmlns:a16="http://schemas.microsoft.com/office/drawing/2014/main" id="{FAF3597D-0210-41AB-9FB2-DEB5D731B709}"/>
                  </a:ext>
                </a:extLst>
              </p:cNvPr>
              <p:cNvSpPr/>
              <p:nvPr/>
            </p:nvSpPr>
            <p:spPr>
              <a:xfrm rot="16200000">
                <a:off x="2822560" y="2707112"/>
                <a:ext cx="2138085" cy="20683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2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Rectangle: Rounded Corners 20">
                <a:extLst>
                  <a:ext uri="{FF2B5EF4-FFF2-40B4-BE49-F238E27FC236}">
                    <a16:creationId xmlns:a16="http://schemas.microsoft.com/office/drawing/2014/main" id="{9B238C26-7863-4245-B410-3485FDAEF7EC}"/>
                  </a:ext>
                </a:extLst>
              </p:cNvPr>
              <p:cNvSpPr/>
              <p:nvPr/>
            </p:nvSpPr>
            <p:spPr>
              <a:xfrm rot="16200000">
                <a:off x="3513402" y="3544838"/>
                <a:ext cx="749502" cy="20683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9050">
                <a:noFill/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Rectangle: Rounded Corners 21">
                <a:extLst>
                  <a:ext uri="{FF2B5EF4-FFF2-40B4-BE49-F238E27FC236}">
                    <a16:creationId xmlns:a16="http://schemas.microsoft.com/office/drawing/2014/main" id="{F7CEFA9B-0007-4C02-A880-4489A48D53B2}"/>
                  </a:ext>
                </a:extLst>
              </p:cNvPr>
              <p:cNvSpPr/>
              <p:nvPr/>
            </p:nvSpPr>
            <p:spPr>
              <a:xfrm rot="16200000">
                <a:off x="3437593" y="4126778"/>
                <a:ext cx="901470" cy="20683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22">
                <a:extLst>
                  <a:ext uri="{FF2B5EF4-FFF2-40B4-BE49-F238E27FC236}">
                    <a16:creationId xmlns:a16="http://schemas.microsoft.com/office/drawing/2014/main" id="{3C72E0C8-36DA-45C7-8B48-03F58FF7C986}"/>
                  </a:ext>
                </a:extLst>
              </p:cNvPr>
              <p:cNvSpPr/>
              <p:nvPr/>
            </p:nvSpPr>
            <p:spPr>
              <a:xfrm rot="16200000">
                <a:off x="3499189" y="3656436"/>
                <a:ext cx="776273" cy="776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1" name="Group 41">
              <a:extLst>
                <a:ext uri="{FF2B5EF4-FFF2-40B4-BE49-F238E27FC236}">
                  <a16:creationId xmlns:a16="http://schemas.microsoft.com/office/drawing/2014/main" id="{E918AC95-BF52-4D00-A671-615E4F657B5C}"/>
                </a:ext>
              </a:extLst>
            </p:cNvPr>
            <p:cNvGrpSpPr/>
            <p:nvPr/>
          </p:nvGrpSpPr>
          <p:grpSpPr>
            <a:xfrm>
              <a:off x="2045717" y="3477042"/>
              <a:ext cx="607797" cy="492887"/>
              <a:chOff x="3175" y="5484313"/>
              <a:chExt cx="4962526" cy="4024318"/>
            </a:xfrm>
            <a:solidFill>
              <a:schemeClr val="bg1"/>
            </a:solidFill>
          </p:grpSpPr>
          <p:sp>
            <p:nvSpPr>
              <p:cNvPr id="92" name="Freeform: Shape 42">
                <a:extLst>
                  <a:ext uri="{FF2B5EF4-FFF2-40B4-BE49-F238E27FC236}">
                    <a16:creationId xmlns:a16="http://schemas.microsoft.com/office/drawing/2014/main" id="{3A60FC03-2A7B-495D-A2CF-8F67C305B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154" y="8481517"/>
                <a:ext cx="1025528" cy="1027114"/>
              </a:xfrm>
              <a:custGeom>
                <a:avLst/>
                <a:gdLst>
                  <a:gd name="T0" fmla="*/ 137 w 273"/>
                  <a:gd name="T1" fmla="*/ 273 h 273"/>
                  <a:gd name="T2" fmla="*/ 0 w 273"/>
                  <a:gd name="T3" fmla="*/ 136 h 273"/>
                  <a:gd name="T4" fmla="*/ 137 w 273"/>
                  <a:gd name="T5" fmla="*/ 0 h 273"/>
                  <a:gd name="T6" fmla="*/ 273 w 273"/>
                  <a:gd name="T7" fmla="*/ 136 h 273"/>
                  <a:gd name="T8" fmla="*/ 137 w 273"/>
                  <a:gd name="T9" fmla="*/ 273 h 273"/>
                  <a:gd name="T10" fmla="*/ 137 w 273"/>
                  <a:gd name="T11" fmla="*/ 91 h 273"/>
                  <a:gd name="T12" fmla="*/ 91 w 273"/>
                  <a:gd name="T13" fmla="*/ 136 h 273"/>
                  <a:gd name="T14" fmla="*/ 137 w 273"/>
                  <a:gd name="T15" fmla="*/ 182 h 273"/>
                  <a:gd name="T16" fmla="*/ 182 w 273"/>
                  <a:gd name="T17" fmla="*/ 136 h 273"/>
                  <a:gd name="T18" fmla="*/ 137 w 273"/>
                  <a:gd name="T19" fmla="*/ 91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273"/>
                    </a:moveTo>
                    <a:cubicBezTo>
                      <a:pt x="61" y="273"/>
                      <a:pt x="0" y="212"/>
                      <a:pt x="0" y="136"/>
                    </a:cubicBezTo>
                    <a:cubicBezTo>
                      <a:pt x="0" y="61"/>
                      <a:pt x="61" y="0"/>
                      <a:pt x="137" y="0"/>
                    </a:cubicBezTo>
                    <a:cubicBezTo>
                      <a:pt x="212" y="0"/>
                      <a:pt x="273" y="61"/>
                      <a:pt x="273" y="136"/>
                    </a:cubicBezTo>
                    <a:cubicBezTo>
                      <a:pt x="273" y="212"/>
                      <a:pt x="212" y="273"/>
                      <a:pt x="137" y="273"/>
                    </a:cubicBezTo>
                    <a:close/>
                    <a:moveTo>
                      <a:pt x="137" y="91"/>
                    </a:moveTo>
                    <a:cubicBezTo>
                      <a:pt x="112" y="91"/>
                      <a:pt x="91" y="111"/>
                      <a:pt x="91" y="136"/>
                    </a:cubicBezTo>
                    <a:cubicBezTo>
                      <a:pt x="91" y="161"/>
                      <a:pt x="112" y="182"/>
                      <a:pt x="137" y="182"/>
                    </a:cubicBezTo>
                    <a:cubicBezTo>
                      <a:pt x="162" y="182"/>
                      <a:pt x="182" y="161"/>
                      <a:pt x="182" y="136"/>
                    </a:cubicBezTo>
                    <a:cubicBezTo>
                      <a:pt x="182" y="111"/>
                      <a:pt x="162" y="91"/>
                      <a:pt x="137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43">
                <a:extLst>
                  <a:ext uri="{FF2B5EF4-FFF2-40B4-BE49-F238E27FC236}">
                    <a16:creationId xmlns:a16="http://schemas.microsoft.com/office/drawing/2014/main" id="{085EBE74-3570-42D0-AF44-CAFBF7C0A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3890" y="8481517"/>
                <a:ext cx="1027112" cy="1027114"/>
              </a:xfrm>
              <a:custGeom>
                <a:avLst/>
                <a:gdLst>
                  <a:gd name="T0" fmla="*/ 137 w 273"/>
                  <a:gd name="T1" fmla="*/ 91 h 273"/>
                  <a:gd name="T2" fmla="*/ 182 w 273"/>
                  <a:gd name="T3" fmla="*/ 136 h 273"/>
                  <a:gd name="T4" fmla="*/ 137 w 273"/>
                  <a:gd name="T5" fmla="*/ 182 h 273"/>
                  <a:gd name="T6" fmla="*/ 91 w 273"/>
                  <a:gd name="T7" fmla="*/ 136 h 273"/>
                  <a:gd name="T8" fmla="*/ 137 w 273"/>
                  <a:gd name="T9" fmla="*/ 91 h 273"/>
                  <a:gd name="T10" fmla="*/ 137 w 273"/>
                  <a:gd name="T11" fmla="*/ 0 h 273"/>
                  <a:gd name="T12" fmla="*/ 0 w 273"/>
                  <a:gd name="T13" fmla="*/ 136 h 273"/>
                  <a:gd name="T14" fmla="*/ 137 w 273"/>
                  <a:gd name="T15" fmla="*/ 273 h 273"/>
                  <a:gd name="T16" fmla="*/ 273 w 273"/>
                  <a:gd name="T17" fmla="*/ 136 h 273"/>
                  <a:gd name="T18" fmla="*/ 137 w 273"/>
                  <a:gd name="T19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91"/>
                    </a:moveTo>
                    <a:cubicBezTo>
                      <a:pt x="162" y="91"/>
                      <a:pt x="182" y="111"/>
                      <a:pt x="182" y="136"/>
                    </a:cubicBezTo>
                    <a:cubicBezTo>
                      <a:pt x="182" y="161"/>
                      <a:pt x="162" y="182"/>
                      <a:pt x="137" y="182"/>
                    </a:cubicBezTo>
                    <a:cubicBezTo>
                      <a:pt x="112" y="182"/>
                      <a:pt x="91" y="161"/>
                      <a:pt x="91" y="136"/>
                    </a:cubicBezTo>
                    <a:cubicBezTo>
                      <a:pt x="91" y="111"/>
                      <a:pt x="112" y="91"/>
                      <a:pt x="137" y="91"/>
                    </a:cubicBezTo>
                    <a:moveTo>
                      <a:pt x="137" y="0"/>
                    </a:moveTo>
                    <a:cubicBezTo>
                      <a:pt x="62" y="0"/>
                      <a:pt x="0" y="61"/>
                      <a:pt x="0" y="136"/>
                    </a:cubicBezTo>
                    <a:cubicBezTo>
                      <a:pt x="0" y="212"/>
                      <a:pt x="62" y="273"/>
                      <a:pt x="137" y="273"/>
                    </a:cubicBezTo>
                    <a:cubicBezTo>
                      <a:pt x="212" y="273"/>
                      <a:pt x="273" y="212"/>
                      <a:pt x="273" y="136"/>
                    </a:cubicBezTo>
                    <a:cubicBezTo>
                      <a:pt x="273" y="61"/>
                      <a:pt x="212" y="0"/>
                      <a:pt x="1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44">
                <a:extLst>
                  <a:ext uri="{FF2B5EF4-FFF2-40B4-BE49-F238E27FC236}">
                    <a16:creationId xmlns:a16="http://schemas.microsoft.com/office/drawing/2014/main" id="{E727DF1B-6DE9-4CED-8D43-0B5978B02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5484313"/>
                <a:ext cx="4619622" cy="2738437"/>
              </a:xfrm>
              <a:custGeom>
                <a:avLst/>
                <a:gdLst>
                  <a:gd name="T0" fmla="*/ 425 w 1229"/>
                  <a:gd name="T1" fmla="*/ 638 h 728"/>
                  <a:gd name="T2" fmla="*/ 295 w 1229"/>
                  <a:gd name="T3" fmla="*/ 0 h 728"/>
                  <a:gd name="T4" fmla="*/ 183 w 1229"/>
                  <a:gd name="T5" fmla="*/ 0 h 728"/>
                  <a:gd name="T6" fmla="*/ 45 w 1229"/>
                  <a:gd name="T7" fmla="*/ 0 h 728"/>
                  <a:gd name="T8" fmla="*/ 45 w 1229"/>
                  <a:gd name="T9" fmla="*/ 0 h 728"/>
                  <a:gd name="T10" fmla="*/ 0 w 1229"/>
                  <a:gd name="T11" fmla="*/ 46 h 728"/>
                  <a:gd name="T12" fmla="*/ 46 w 1229"/>
                  <a:gd name="T13" fmla="*/ 91 h 728"/>
                  <a:gd name="T14" fmla="*/ 48 w 1229"/>
                  <a:gd name="T15" fmla="*/ 91 h 728"/>
                  <a:gd name="T16" fmla="*/ 215 w 1229"/>
                  <a:gd name="T17" fmla="*/ 91 h 728"/>
                  <a:gd name="T18" fmla="*/ 345 w 1229"/>
                  <a:gd name="T19" fmla="*/ 728 h 728"/>
                  <a:gd name="T20" fmla="*/ 484 w 1229"/>
                  <a:gd name="T21" fmla="*/ 728 h 728"/>
                  <a:gd name="T22" fmla="*/ 1183 w 1229"/>
                  <a:gd name="T23" fmla="*/ 728 h 728"/>
                  <a:gd name="T24" fmla="*/ 1183 w 1229"/>
                  <a:gd name="T25" fmla="*/ 728 h 728"/>
                  <a:gd name="T26" fmla="*/ 1184 w 1229"/>
                  <a:gd name="T27" fmla="*/ 728 h 728"/>
                  <a:gd name="T28" fmla="*/ 1185 w 1229"/>
                  <a:gd name="T29" fmla="*/ 728 h 728"/>
                  <a:gd name="T30" fmla="*/ 1185 w 1229"/>
                  <a:gd name="T31" fmla="*/ 728 h 728"/>
                  <a:gd name="T32" fmla="*/ 1229 w 1229"/>
                  <a:gd name="T33" fmla="*/ 683 h 728"/>
                  <a:gd name="T34" fmla="*/ 1183 w 1229"/>
                  <a:gd name="T35" fmla="*/ 637 h 728"/>
                  <a:gd name="T36" fmla="*/ 425 w 1229"/>
                  <a:gd name="T37" fmla="*/ 638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9" h="728">
                    <a:moveTo>
                      <a:pt x="425" y="638"/>
                    </a:moveTo>
                    <a:cubicBezTo>
                      <a:pt x="295" y="0"/>
                      <a:pt x="295" y="0"/>
                      <a:pt x="295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6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215" y="91"/>
                      <a:pt x="215" y="91"/>
                      <a:pt x="215" y="91"/>
                    </a:cubicBezTo>
                    <a:cubicBezTo>
                      <a:pt x="345" y="728"/>
                      <a:pt x="345" y="728"/>
                      <a:pt x="345" y="728"/>
                    </a:cubicBezTo>
                    <a:cubicBezTo>
                      <a:pt x="484" y="728"/>
                      <a:pt x="484" y="728"/>
                      <a:pt x="484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4" y="728"/>
                      <a:pt x="1184" y="728"/>
                      <a:pt x="1184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209" y="727"/>
                      <a:pt x="1229" y="708"/>
                      <a:pt x="1229" y="683"/>
                    </a:cubicBezTo>
                    <a:cubicBezTo>
                      <a:pt x="1229" y="658"/>
                      <a:pt x="1209" y="637"/>
                      <a:pt x="1183" y="637"/>
                    </a:cubicBezTo>
                    <a:lnTo>
                      <a:pt x="425" y="6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45">
                <a:extLst>
                  <a:ext uri="{FF2B5EF4-FFF2-40B4-BE49-F238E27FC236}">
                    <a16:creationId xmlns:a16="http://schemas.microsoft.com/office/drawing/2014/main" id="{983ED3C1-BC13-43AA-A3BE-35D6384C0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4636" y="5827218"/>
                <a:ext cx="3421065" cy="1709739"/>
              </a:xfrm>
              <a:custGeom>
                <a:avLst/>
                <a:gdLst>
                  <a:gd name="T0" fmla="*/ 773 w 910"/>
                  <a:gd name="T1" fmla="*/ 364 h 455"/>
                  <a:gd name="T2" fmla="*/ 136 w 910"/>
                  <a:gd name="T3" fmla="*/ 364 h 455"/>
                  <a:gd name="T4" fmla="*/ 91 w 910"/>
                  <a:gd name="T5" fmla="*/ 410 h 455"/>
                  <a:gd name="T6" fmla="*/ 136 w 910"/>
                  <a:gd name="T7" fmla="*/ 455 h 455"/>
                  <a:gd name="T8" fmla="*/ 773 w 910"/>
                  <a:gd name="T9" fmla="*/ 455 h 455"/>
                  <a:gd name="T10" fmla="*/ 819 w 910"/>
                  <a:gd name="T11" fmla="*/ 410 h 455"/>
                  <a:gd name="T12" fmla="*/ 773 w 910"/>
                  <a:gd name="T13" fmla="*/ 364 h 455"/>
                  <a:gd name="T14" fmla="*/ 819 w 910"/>
                  <a:gd name="T15" fmla="*/ 182 h 455"/>
                  <a:gd name="T16" fmla="*/ 91 w 910"/>
                  <a:gd name="T17" fmla="*/ 182 h 455"/>
                  <a:gd name="T18" fmla="*/ 45 w 910"/>
                  <a:gd name="T19" fmla="*/ 228 h 455"/>
                  <a:gd name="T20" fmla="*/ 91 w 910"/>
                  <a:gd name="T21" fmla="*/ 273 h 455"/>
                  <a:gd name="T22" fmla="*/ 819 w 910"/>
                  <a:gd name="T23" fmla="*/ 273 h 455"/>
                  <a:gd name="T24" fmla="*/ 864 w 910"/>
                  <a:gd name="T25" fmla="*/ 228 h 455"/>
                  <a:gd name="T26" fmla="*/ 819 w 910"/>
                  <a:gd name="T27" fmla="*/ 182 h 455"/>
                  <a:gd name="T28" fmla="*/ 864 w 910"/>
                  <a:gd name="T29" fmla="*/ 0 h 455"/>
                  <a:gd name="T30" fmla="*/ 45 w 910"/>
                  <a:gd name="T31" fmla="*/ 0 h 455"/>
                  <a:gd name="T32" fmla="*/ 0 w 910"/>
                  <a:gd name="T33" fmla="*/ 46 h 455"/>
                  <a:gd name="T34" fmla="*/ 45 w 910"/>
                  <a:gd name="T35" fmla="*/ 91 h 455"/>
                  <a:gd name="T36" fmla="*/ 864 w 910"/>
                  <a:gd name="T37" fmla="*/ 91 h 455"/>
                  <a:gd name="T38" fmla="*/ 910 w 910"/>
                  <a:gd name="T39" fmla="*/ 46 h 455"/>
                  <a:gd name="T40" fmla="*/ 864 w 910"/>
                  <a:gd name="T41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0" h="455">
                    <a:moveTo>
                      <a:pt x="773" y="364"/>
                    </a:moveTo>
                    <a:cubicBezTo>
                      <a:pt x="136" y="364"/>
                      <a:pt x="136" y="364"/>
                      <a:pt x="136" y="364"/>
                    </a:cubicBezTo>
                    <a:cubicBezTo>
                      <a:pt x="111" y="364"/>
                      <a:pt x="91" y="385"/>
                      <a:pt x="91" y="410"/>
                    </a:cubicBezTo>
                    <a:cubicBezTo>
                      <a:pt x="91" y="435"/>
                      <a:pt x="111" y="455"/>
                      <a:pt x="136" y="455"/>
                    </a:cubicBezTo>
                    <a:cubicBezTo>
                      <a:pt x="773" y="455"/>
                      <a:pt x="773" y="455"/>
                      <a:pt x="773" y="455"/>
                    </a:cubicBezTo>
                    <a:cubicBezTo>
                      <a:pt x="799" y="455"/>
                      <a:pt x="819" y="435"/>
                      <a:pt x="819" y="410"/>
                    </a:cubicBezTo>
                    <a:cubicBezTo>
                      <a:pt x="819" y="385"/>
                      <a:pt x="799" y="364"/>
                      <a:pt x="773" y="364"/>
                    </a:cubicBezTo>
                    <a:close/>
                    <a:moveTo>
                      <a:pt x="819" y="182"/>
                    </a:moveTo>
                    <a:cubicBezTo>
                      <a:pt x="91" y="182"/>
                      <a:pt x="91" y="182"/>
                      <a:pt x="91" y="182"/>
                    </a:cubicBezTo>
                    <a:cubicBezTo>
                      <a:pt x="66" y="182"/>
                      <a:pt x="45" y="203"/>
                      <a:pt x="45" y="228"/>
                    </a:cubicBezTo>
                    <a:cubicBezTo>
                      <a:pt x="45" y="253"/>
                      <a:pt x="66" y="273"/>
                      <a:pt x="91" y="273"/>
                    </a:cubicBezTo>
                    <a:cubicBezTo>
                      <a:pt x="819" y="273"/>
                      <a:pt x="819" y="273"/>
                      <a:pt x="819" y="273"/>
                    </a:cubicBezTo>
                    <a:cubicBezTo>
                      <a:pt x="844" y="273"/>
                      <a:pt x="864" y="253"/>
                      <a:pt x="864" y="228"/>
                    </a:cubicBezTo>
                    <a:cubicBezTo>
                      <a:pt x="864" y="203"/>
                      <a:pt x="844" y="182"/>
                      <a:pt x="819" y="182"/>
                    </a:cubicBezTo>
                    <a:close/>
                    <a:moveTo>
                      <a:pt x="86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ubicBezTo>
                      <a:pt x="864" y="91"/>
                      <a:pt x="864" y="91"/>
                      <a:pt x="864" y="91"/>
                    </a:cubicBezTo>
                    <a:cubicBezTo>
                      <a:pt x="890" y="91"/>
                      <a:pt x="910" y="71"/>
                      <a:pt x="910" y="46"/>
                    </a:cubicBezTo>
                    <a:cubicBezTo>
                      <a:pt x="910" y="21"/>
                      <a:pt x="890" y="0"/>
                      <a:pt x="8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97" name="TextBox 11">
            <a:extLst>
              <a:ext uri="{FF2B5EF4-FFF2-40B4-BE49-F238E27FC236}">
                <a16:creationId xmlns:a16="http://schemas.microsoft.com/office/drawing/2014/main" id="{02A42217-30CF-4A3C-8F46-867F8A801561}"/>
              </a:ext>
            </a:extLst>
          </p:cNvPr>
          <p:cNvSpPr txBox="1"/>
          <p:nvPr/>
        </p:nvSpPr>
        <p:spPr>
          <a:xfrm>
            <a:off x="2304440" y="1603875"/>
            <a:ext cx="2656104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1400"/>
              </a:lnSpc>
            </a:pP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One-third (1/3)</a:t>
            </a:r>
            <a:r>
              <a:rPr lang="en-US" sz="1400">
                <a:solidFill>
                  <a:schemeClr val="bg1"/>
                </a:solidFill>
              </a:rPr>
              <a:t> of the population, or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30 million </a:t>
            </a:r>
            <a:r>
              <a:rPr lang="en-US" sz="1400">
                <a:solidFill>
                  <a:schemeClr val="bg1"/>
                </a:solidFill>
              </a:rPr>
              <a:t>Vietnamese, have been buying online, especially in 2018.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8" name="Freeform: Shape 16">
            <a:extLst>
              <a:ext uri="{FF2B5EF4-FFF2-40B4-BE49-F238E27FC236}">
                <a16:creationId xmlns:a16="http://schemas.microsoft.com/office/drawing/2014/main" id="{9BA14F97-CFCE-4C13-89F1-C2695E6CE824}"/>
              </a:ext>
            </a:extLst>
          </p:cNvPr>
          <p:cNvSpPr>
            <a:spLocks/>
          </p:cNvSpPr>
          <p:nvPr/>
        </p:nvSpPr>
        <p:spPr bwMode="auto">
          <a:xfrm>
            <a:off x="3431150" y="2447611"/>
            <a:ext cx="274900" cy="777449"/>
          </a:xfrm>
          <a:custGeom>
            <a:avLst/>
            <a:gdLst>
              <a:gd name="T0" fmla="*/ 14 w 27"/>
              <a:gd name="T1" fmla="*/ 11 h 76"/>
              <a:gd name="T2" fmla="*/ 20 w 27"/>
              <a:gd name="T3" fmla="*/ 6 h 76"/>
              <a:gd name="T4" fmla="*/ 14 w 27"/>
              <a:gd name="T5" fmla="*/ 0 h 76"/>
              <a:gd name="T6" fmla="*/ 8 w 27"/>
              <a:gd name="T7" fmla="*/ 6 h 76"/>
              <a:gd name="T8" fmla="*/ 14 w 27"/>
              <a:gd name="T9" fmla="*/ 11 h 76"/>
              <a:gd name="T10" fmla="*/ 27 w 27"/>
              <a:gd name="T11" fmla="*/ 19 h 76"/>
              <a:gd name="T12" fmla="*/ 22 w 27"/>
              <a:gd name="T13" fmla="*/ 14 h 76"/>
              <a:gd name="T14" fmla="*/ 6 w 27"/>
              <a:gd name="T15" fmla="*/ 14 h 76"/>
              <a:gd name="T16" fmla="*/ 0 w 27"/>
              <a:gd name="T17" fmla="*/ 19 h 76"/>
              <a:gd name="T18" fmla="*/ 0 w 27"/>
              <a:gd name="T19" fmla="*/ 40 h 76"/>
              <a:gd name="T20" fmla="*/ 3 w 27"/>
              <a:gd name="T21" fmla="*/ 42 h 76"/>
              <a:gd name="T22" fmla="*/ 5 w 27"/>
              <a:gd name="T23" fmla="*/ 40 h 76"/>
              <a:gd name="T24" fmla="*/ 5 w 27"/>
              <a:gd name="T25" fmla="*/ 21 h 76"/>
              <a:gd name="T26" fmla="*/ 6 w 27"/>
              <a:gd name="T27" fmla="*/ 21 h 76"/>
              <a:gd name="T28" fmla="*/ 6 w 27"/>
              <a:gd name="T29" fmla="*/ 72 h 76"/>
              <a:gd name="T30" fmla="*/ 9 w 27"/>
              <a:gd name="T31" fmla="*/ 76 h 76"/>
              <a:gd name="T32" fmla="*/ 13 w 27"/>
              <a:gd name="T33" fmla="*/ 72 h 76"/>
              <a:gd name="T34" fmla="*/ 13 w 27"/>
              <a:gd name="T35" fmla="*/ 44 h 76"/>
              <a:gd name="T36" fmla="*/ 15 w 27"/>
              <a:gd name="T37" fmla="*/ 44 h 76"/>
              <a:gd name="T38" fmla="*/ 15 w 27"/>
              <a:gd name="T39" fmla="*/ 72 h 76"/>
              <a:gd name="T40" fmla="*/ 18 w 27"/>
              <a:gd name="T41" fmla="*/ 76 h 76"/>
              <a:gd name="T42" fmla="*/ 22 w 27"/>
              <a:gd name="T43" fmla="*/ 72 h 76"/>
              <a:gd name="T44" fmla="*/ 22 w 27"/>
              <a:gd name="T45" fmla="*/ 21 h 76"/>
              <a:gd name="T46" fmla="*/ 22 w 27"/>
              <a:gd name="T47" fmla="*/ 21 h 76"/>
              <a:gd name="T48" fmla="*/ 22 w 27"/>
              <a:gd name="T49" fmla="*/ 40 h 76"/>
              <a:gd name="T50" fmla="*/ 25 w 27"/>
              <a:gd name="T51" fmla="*/ 42 h 76"/>
              <a:gd name="T52" fmla="*/ 27 w 27"/>
              <a:gd name="T53" fmla="*/ 40 h 76"/>
              <a:gd name="T54" fmla="*/ 27 w 27"/>
              <a:gd name="T55" fmla="*/ 1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7" h="76">
                <a:moveTo>
                  <a:pt x="14" y="11"/>
                </a:moveTo>
                <a:cubicBezTo>
                  <a:pt x="17" y="11"/>
                  <a:pt x="20" y="9"/>
                  <a:pt x="20" y="6"/>
                </a:cubicBezTo>
                <a:cubicBezTo>
                  <a:pt x="20" y="3"/>
                  <a:pt x="17" y="0"/>
                  <a:pt x="14" y="0"/>
                </a:cubicBezTo>
                <a:cubicBezTo>
                  <a:pt x="11" y="0"/>
                  <a:pt x="8" y="3"/>
                  <a:pt x="8" y="6"/>
                </a:cubicBezTo>
                <a:cubicBezTo>
                  <a:pt x="8" y="9"/>
                  <a:pt x="11" y="11"/>
                  <a:pt x="14" y="11"/>
                </a:cubicBezTo>
                <a:close/>
                <a:moveTo>
                  <a:pt x="27" y="19"/>
                </a:moveTo>
                <a:cubicBezTo>
                  <a:pt x="27" y="16"/>
                  <a:pt x="25" y="14"/>
                  <a:pt x="22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3" y="14"/>
                  <a:pt x="0" y="16"/>
                  <a:pt x="0" y="1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1" y="42"/>
                  <a:pt x="3" y="42"/>
                </a:cubicBezTo>
                <a:cubicBezTo>
                  <a:pt x="4" y="42"/>
                  <a:pt x="5" y="41"/>
                  <a:pt x="5" y="40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72"/>
                  <a:pt x="6" y="72"/>
                  <a:pt x="6" y="72"/>
                </a:cubicBezTo>
                <a:cubicBezTo>
                  <a:pt x="6" y="74"/>
                  <a:pt x="8" y="76"/>
                  <a:pt x="9" y="76"/>
                </a:cubicBezTo>
                <a:cubicBezTo>
                  <a:pt x="11" y="76"/>
                  <a:pt x="13" y="74"/>
                  <a:pt x="13" y="72"/>
                </a:cubicBezTo>
                <a:cubicBezTo>
                  <a:pt x="13" y="44"/>
                  <a:pt x="13" y="44"/>
                  <a:pt x="13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72"/>
                  <a:pt x="15" y="72"/>
                  <a:pt x="15" y="72"/>
                </a:cubicBezTo>
                <a:cubicBezTo>
                  <a:pt x="15" y="74"/>
                  <a:pt x="16" y="76"/>
                  <a:pt x="18" y="76"/>
                </a:cubicBezTo>
                <a:cubicBezTo>
                  <a:pt x="20" y="76"/>
                  <a:pt x="22" y="74"/>
                  <a:pt x="22" y="7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1"/>
                  <a:pt x="23" y="42"/>
                  <a:pt x="25" y="42"/>
                </a:cubicBezTo>
                <a:cubicBezTo>
                  <a:pt x="26" y="42"/>
                  <a:pt x="27" y="41"/>
                  <a:pt x="27" y="40"/>
                </a:cubicBezTo>
                <a:lnTo>
                  <a:pt x="27" y="1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Freeform: Shape 6">
            <a:extLst>
              <a:ext uri="{FF2B5EF4-FFF2-40B4-BE49-F238E27FC236}">
                <a16:creationId xmlns:a16="http://schemas.microsoft.com/office/drawing/2014/main" id="{2C3B0BD7-6AA2-4C01-A164-99CAD316DC45}"/>
              </a:ext>
            </a:extLst>
          </p:cNvPr>
          <p:cNvSpPr>
            <a:spLocks/>
          </p:cNvSpPr>
          <p:nvPr/>
        </p:nvSpPr>
        <p:spPr bwMode="auto">
          <a:xfrm>
            <a:off x="3978296" y="2538058"/>
            <a:ext cx="396066" cy="396066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1028" name="Picture 4" descr="Image result for phone png icon">
            <a:extLst>
              <a:ext uri="{FF2B5EF4-FFF2-40B4-BE49-F238E27FC236}">
                <a16:creationId xmlns:a16="http://schemas.microsoft.com/office/drawing/2014/main" id="{6B50E979-0872-415B-87AA-32D95A69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82" y="2716558"/>
            <a:ext cx="396066" cy="39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aptop png icon">
            <a:extLst>
              <a:ext uri="{FF2B5EF4-FFF2-40B4-BE49-F238E27FC236}">
                <a16:creationId xmlns:a16="http://schemas.microsoft.com/office/drawing/2014/main" id="{21CC484D-DE1A-4F90-8C86-6EBF37DE0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62" y="2755396"/>
            <a:ext cx="488626" cy="48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1">
            <a:extLst>
              <a:ext uri="{FF2B5EF4-FFF2-40B4-BE49-F238E27FC236}">
                <a16:creationId xmlns:a16="http://schemas.microsoft.com/office/drawing/2014/main" id="{B0219670-D5DF-487B-AE94-CB05E786172F}"/>
              </a:ext>
            </a:extLst>
          </p:cNvPr>
          <p:cNvSpPr txBox="1"/>
          <p:nvPr/>
        </p:nvSpPr>
        <p:spPr>
          <a:xfrm>
            <a:off x="4764782" y="2426302"/>
            <a:ext cx="1574200" cy="897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chemeClr val="bg1"/>
                </a:solidFill>
              </a:rPr>
              <a:t>On average, each Vietnamese person possesses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1.5 devices</a:t>
            </a:r>
            <a:r>
              <a:rPr lang="en-US" sz="1400">
                <a:solidFill>
                  <a:schemeClr val="bg1"/>
                </a:solidFill>
              </a:rPr>
              <a:t> connected to the internet.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1" name="Đồ họa 100">
            <a:extLst>
              <a:ext uri="{FF2B5EF4-FFF2-40B4-BE49-F238E27FC236}">
                <a16:creationId xmlns:a16="http://schemas.microsoft.com/office/drawing/2014/main" id="{15D86004-2EA0-4EB3-AC2E-5C37AA407D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3406" y="4776829"/>
            <a:ext cx="1648520" cy="1648520"/>
          </a:xfrm>
          <a:prstGeom prst="rect">
            <a:avLst/>
          </a:prstGeom>
        </p:spPr>
      </p:pic>
      <p:grpSp>
        <p:nvGrpSpPr>
          <p:cNvPr id="104" name="Nhóm 103">
            <a:extLst>
              <a:ext uri="{FF2B5EF4-FFF2-40B4-BE49-F238E27FC236}">
                <a16:creationId xmlns:a16="http://schemas.microsoft.com/office/drawing/2014/main" id="{0CAEA16B-8DA8-42C0-8460-B767682717F0}"/>
              </a:ext>
            </a:extLst>
          </p:cNvPr>
          <p:cNvGrpSpPr/>
          <p:nvPr/>
        </p:nvGrpSpPr>
        <p:grpSpPr>
          <a:xfrm>
            <a:off x="8739506" y="4977562"/>
            <a:ext cx="1131999" cy="1131999"/>
            <a:chOff x="892598" y="1917957"/>
            <a:chExt cx="5014392" cy="5014392"/>
          </a:xfrm>
        </p:grpSpPr>
        <p:sp>
          <p:nvSpPr>
            <p:cNvPr id="103" name="Hình Bầu dục 102">
              <a:extLst>
                <a:ext uri="{FF2B5EF4-FFF2-40B4-BE49-F238E27FC236}">
                  <a16:creationId xmlns:a16="http://schemas.microsoft.com/office/drawing/2014/main" id="{9CEC0D00-F383-4DB9-A0BC-612C59AC9AFA}"/>
                </a:ext>
              </a:extLst>
            </p:cNvPr>
            <p:cNvSpPr/>
            <p:nvPr/>
          </p:nvSpPr>
          <p:spPr>
            <a:xfrm>
              <a:off x="892598" y="1917957"/>
              <a:ext cx="5014392" cy="501439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10" descr="Image result for origin icon png">
              <a:extLst>
                <a:ext uri="{FF2B5EF4-FFF2-40B4-BE49-F238E27FC236}">
                  <a16:creationId xmlns:a16="http://schemas.microsoft.com/office/drawing/2014/main" id="{229FF5A9-0BAB-47EC-82C1-C710AAF7A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960" y="2226251"/>
              <a:ext cx="3430180" cy="3699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original icon png">
            <a:extLst>
              <a:ext uri="{FF2B5EF4-FFF2-40B4-BE49-F238E27FC236}">
                <a16:creationId xmlns:a16="http://schemas.microsoft.com/office/drawing/2014/main" id="{44A15AB8-1254-4BDC-9AF3-93F35FAC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" y="4842742"/>
            <a:ext cx="1427037" cy="142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quality approved icon png">
            <a:extLst>
              <a:ext uri="{FF2B5EF4-FFF2-40B4-BE49-F238E27FC236}">
                <a16:creationId xmlns:a16="http://schemas.microsoft.com/office/drawing/2014/main" id="{BAC858A3-46DC-4964-9207-1CE8A82B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205" y="4820512"/>
            <a:ext cx="1427037" cy="142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quality approved icon png">
            <a:extLst>
              <a:ext uri="{FF2B5EF4-FFF2-40B4-BE49-F238E27FC236}">
                <a16:creationId xmlns:a16="http://schemas.microsoft.com/office/drawing/2014/main" id="{87B20C6B-9831-4882-B441-97145FCC0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28" y="5031530"/>
            <a:ext cx="1131999" cy="113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Counterfeiters icon png">
            <a:extLst>
              <a:ext uri="{FF2B5EF4-FFF2-40B4-BE49-F238E27FC236}">
                <a16:creationId xmlns:a16="http://schemas.microsoft.com/office/drawing/2014/main" id="{9A4A4943-2186-4BDE-9C55-1DA2E94B5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464" y="5069986"/>
            <a:ext cx="1131999" cy="113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process icon png">
            <a:extLst>
              <a:ext uri="{FF2B5EF4-FFF2-40B4-BE49-F238E27FC236}">
                <a16:creationId xmlns:a16="http://schemas.microsoft.com/office/drawing/2014/main" id="{0E21A9B1-99D1-4738-932A-D76E4E2A3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617" y="5069986"/>
            <a:ext cx="1089084" cy="1102084"/>
          </a:xfrm>
          <a:prstGeom prst="flowChartConnector">
            <a:avLst/>
          </a:prstGeom>
          <a:noFill/>
          <a:ln w="28575">
            <a:solidFill>
              <a:srgbClr val="16A0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Hình chữ nhật 104">
            <a:extLst>
              <a:ext uri="{FF2B5EF4-FFF2-40B4-BE49-F238E27FC236}">
                <a16:creationId xmlns:a16="http://schemas.microsoft.com/office/drawing/2014/main" id="{0065C32F-BA46-4B9F-9921-797B7ECD4583}"/>
              </a:ext>
            </a:extLst>
          </p:cNvPr>
          <p:cNvSpPr/>
          <p:nvPr/>
        </p:nvSpPr>
        <p:spPr>
          <a:xfrm>
            <a:off x="169864" y="6178031"/>
            <a:ext cx="11560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or</a:t>
            </a:r>
            <a:r>
              <a:rPr lang="en-US" sz="20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iginal?</a:t>
            </a:r>
            <a:endParaRPr lang="vi-VN" sz="20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7" name="Hình chữ nhật 116">
            <a:extLst>
              <a:ext uri="{FF2B5EF4-FFF2-40B4-BE49-F238E27FC236}">
                <a16:creationId xmlns:a16="http://schemas.microsoft.com/office/drawing/2014/main" id="{2CCE30B3-5577-4DBE-AFF3-A08AE41B326C}"/>
              </a:ext>
            </a:extLst>
          </p:cNvPr>
          <p:cNvSpPr/>
          <p:nvPr/>
        </p:nvSpPr>
        <p:spPr>
          <a:xfrm>
            <a:off x="1382991" y="6171409"/>
            <a:ext cx="28921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quality and its approve</a:t>
            </a:r>
            <a:r>
              <a:rPr lang="en-US" sz="20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vi-VN" sz="20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8" name="Hình chữ nhật 117">
            <a:extLst>
              <a:ext uri="{FF2B5EF4-FFF2-40B4-BE49-F238E27FC236}">
                <a16:creationId xmlns:a16="http://schemas.microsoft.com/office/drawing/2014/main" id="{92426FEF-1739-4DA2-9ADB-25A583BD7259}"/>
              </a:ext>
            </a:extLst>
          </p:cNvPr>
          <p:cNvSpPr/>
          <p:nvPr/>
        </p:nvSpPr>
        <p:spPr>
          <a:xfrm>
            <a:off x="9460530" y="6128453"/>
            <a:ext cx="12121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location?</a:t>
            </a:r>
            <a:endParaRPr lang="vi-VN" sz="20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9" name="Hình chữ nhật 118">
            <a:extLst>
              <a:ext uri="{FF2B5EF4-FFF2-40B4-BE49-F238E27FC236}">
                <a16:creationId xmlns:a16="http://schemas.microsoft.com/office/drawing/2014/main" id="{F6A13B67-82A1-456D-A474-524009C66483}"/>
              </a:ext>
            </a:extLst>
          </p:cNvPr>
          <p:cNvSpPr/>
          <p:nvPr/>
        </p:nvSpPr>
        <p:spPr>
          <a:xfrm>
            <a:off x="7505218" y="6150026"/>
            <a:ext cx="19784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process status?</a:t>
            </a:r>
            <a:endParaRPr lang="vi-VN" sz="20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0" name="Hình chữ nhật 119">
            <a:extLst>
              <a:ext uri="{FF2B5EF4-FFF2-40B4-BE49-F238E27FC236}">
                <a16:creationId xmlns:a16="http://schemas.microsoft.com/office/drawing/2014/main" id="{CD9BEDAE-0F57-4AC0-8A54-4C1679874B7F}"/>
              </a:ext>
            </a:extLst>
          </p:cNvPr>
          <p:cNvSpPr/>
          <p:nvPr/>
        </p:nvSpPr>
        <p:spPr>
          <a:xfrm>
            <a:off x="4221623" y="6166858"/>
            <a:ext cx="34018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scam? fake? counterfeiters?</a:t>
            </a:r>
            <a:endParaRPr lang="vi-VN" sz="20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8964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500"/>
                            </p:stCondLst>
                            <p:childTnLst>
                              <p:par>
                                <p:cTn id="1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000"/>
                            </p:stCondLst>
                            <p:childTnLst>
                              <p:par>
                                <p:cTn id="1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500"/>
                            </p:stCondLst>
                            <p:childTnLst>
                              <p:par>
                                <p:cTn id="1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8" grpId="0"/>
      <p:bldP spid="29" grpId="0" animBg="1"/>
      <p:bldP spid="30" grpId="0"/>
      <p:bldP spid="35" grpId="0"/>
      <p:bldP spid="47" grpId="0"/>
      <p:bldP spid="69" grpId="0"/>
      <p:bldP spid="70" grpId="0" animBg="1"/>
      <p:bldP spid="85" grpId="0"/>
      <p:bldP spid="97" grpId="0"/>
      <p:bldP spid="98" grpId="0" animBg="1"/>
      <p:bldP spid="99" grpId="0" animBg="1"/>
      <p:bldP spid="102" grpId="0"/>
      <p:bldP spid="105" grpId="0"/>
      <p:bldP spid="117" grpId="0"/>
      <p:bldP spid="118" grpId="0"/>
      <p:bldP spid="119" grpId="0"/>
      <p:bldP spid="1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48847" y="255003"/>
            <a:ext cx="81288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Why Logistics ? </a:t>
            </a:r>
            <a:r>
              <a:rPr lang="en-US" altLang="zh-CN" sz="2800" b="1">
                <a:solidFill>
                  <a:schemeClr val="accent2"/>
                </a:solidFill>
                <a:latin typeface="+mn-ea"/>
              </a:rPr>
              <a:t>Why Online Shopping?</a:t>
            </a:r>
            <a:endParaRPr lang="zh-CN" altLang="en-US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7623444" y="1495098"/>
            <a:ext cx="3439409" cy="533008"/>
            <a:chOff x="6736918" y="2180774"/>
            <a:chExt cx="3439409" cy="533008"/>
          </a:xfrm>
        </p:grpSpPr>
        <p:sp>
          <p:nvSpPr>
            <p:cNvPr id="32" name="TextBox 11"/>
            <p:cNvSpPr txBox="1"/>
            <p:nvPr/>
          </p:nvSpPr>
          <p:spPr>
            <a:xfrm>
              <a:off x="6736918" y="2354709"/>
              <a:ext cx="3439409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600" b="1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ts val="1400"/>
                </a:lnSpc>
              </a:pPr>
              <a:r>
                <a:rPr lang="en-US" sz="1600" b="1">
                  <a:solidFill>
                    <a:schemeClr val="bg1">
                      <a:lumMod val="65000"/>
                    </a:schemeClr>
                  </a:solidFill>
                </a:rPr>
                <a:t>More and more people use it.</a:t>
              </a:r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TextBox 11"/>
            <p:cNvSpPr txBox="1"/>
            <p:nvPr/>
          </p:nvSpPr>
          <p:spPr>
            <a:xfrm>
              <a:off x="6736921" y="2180774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POPULARITY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623445" y="2470013"/>
            <a:ext cx="3764992" cy="700978"/>
            <a:chOff x="6736921" y="2180774"/>
            <a:chExt cx="3764992" cy="700978"/>
          </a:xfrm>
        </p:grpSpPr>
        <p:sp>
          <p:nvSpPr>
            <p:cNvPr id="35" name="TextBox 11"/>
            <p:cNvSpPr txBox="1"/>
            <p:nvPr/>
          </p:nvSpPr>
          <p:spPr>
            <a:xfrm>
              <a:off x="6736921" y="2520884"/>
              <a:ext cx="3439409" cy="3608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600" b="1">
                  <a:solidFill>
                    <a:schemeClr val="bg1">
                      <a:lumMod val="65000"/>
                    </a:schemeClr>
                  </a:solidFill>
                </a:rPr>
                <a:t>Significant development, growth up with a huge numbers.</a:t>
              </a:r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6736921" y="2180774"/>
              <a:ext cx="376499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STRONG GROWTH - INCREASE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23445" y="3612160"/>
            <a:ext cx="3764992" cy="700978"/>
            <a:chOff x="6736921" y="2180774"/>
            <a:chExt cx="3764992" cy="700978"/>
          </a:xfrm>
        </p:grpSpPr>
        <p:sp>
          <p:nvSpPr>
            <p:cNvPr id="38" name="TextBox 11"/>
            <p:cNvSpPr txBox="1"/>
            <p:nvPr/>
          </p:nvSpPr>
          <p:spPr>
            <a:xfrm>
              <a:off x="6736921" y="2520884"/>
              <a:ext cx="3439409" cy="3608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600" b="1">
                  <a:solidFill>
                    <a:schemeClr val="bg1">
                      <a:lumMod val="65000"/>
                    </a:schemeClr>
                  </a:solidFill>
                </a:rPr>
                <a:t>Ensuring right and trust from consumers.</a:t>
              </a:r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TextBox 11"/>
            <p:cNvSpPr txBox="1"/>
            <p:nvPr/>
          </p:nvSpPr>
          <p:spPr>
            <a:xfrm>
              <a:off x="6736921" y="2180774"/>
              <a:ext cx="376499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ACTUAL DEMAND – THE NEED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050" name="Picture 2" descr="Image result for social problem icon png">
            <a:extLst>
              <a:ext uri="{FF2B5EF4-FFF2-40B4-BE49-F238E27FC236}">
                <a16:creationId xmlns:a16="http://schemas.microsoft.com/office/drawing/2014/main" id="{BCE88242-6EB1-4FA0-9606-A7944D774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5" y="5089293"/>
            <a:ext cx="1715527" cy="171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BED983B4-FEA3-415D-9DAA-318557BD3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56" y="1495098"/>
            <a:ext cx="5508737" cy="3679664"/>
          </a:xfrm>
          <a:prstGeom prst="rect">
            <a:avLst/>
          </a:prstGeom>
        </p:spPr>
      </p:pic>
      <p:grpSp>
        <p:nvGrpSpPr>
          <p:cNvPr id="22" name="组合 36">
            <a:extLst>
              <a:ext uri="{FF2B5EF4-FFF2-40B4-BE49-F238E27FC236}">
                <a16:creationId xmlns:a16="http://schemas.microsoft.com/office/drawing/2014/main" id="{BF792A75-FBE4-43F9-8A41-665FE574BEF8}"/>
              </a:ext>
            </a:extLst>
          </p:cNvPr>
          <p:cNvGrpSpPr/>
          <p:nvPr/>
        </p:nvGrpSpPr>
        <p:grpSpPr>
          <a:xfrm>
            <a:off x="7623445" y="4754307"/>
            <a:ext cx="3764992" cy="880514"/>
            <a:chOff x="6736921" y="2180774"/>
            <a:chExt cx="3764992" cy="880514"/>
          </a:xfrm>
        </p:grpSpPr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5BF0ED63-8ABC-4A68-99FF-7937695010EE}"/>
                </a:ext>
              </a:extLst>
            </p:cNvPr>
            <p:cNvSpPr txBox="1"/>
            <p:nvPr/>
          </p:nvSpPr>
          <p:spPr>
            <a:xfrm>
              <a:off x="6736921" y="2520884"/>
              <a:ext cx="3640300" cy="540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600" b="1">
                  <a:solidFill>
                    <a:schemeClr val="bg1">
                      <a:lumMod val="65000"/>
                    </a:schemeClr>
                  </a:solidFill>
                </a:rPr>
                <a:t>Approach with new technology development, a good opportunity for both developers and enterprises.</a:t>
              </a:r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74320C8B-1918-49C4-9C33-A6949F65EE87}"/>
                </a:ext>
              </a:extLst>
            </p:cNvPr>
            <p:cNvSpPr txBox="1"/>
            <p:nvPr/>
          </p:nvSpPr>
          <p:spPr>
            <a:xfrm>
              <a:off x="6736921" y="2180774"/>
              <a:ext cx="376499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APPLY NEW TECHNOLOGY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309636"/>
      </p:ext>
    </p:extLst>
  </p:cSld>
  <p:clrMapOvr>
    <a:masterClrMapping/>
  </p:clrMapOvr>
  <p:transition spd="slow" advTm="0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372" y="0"/>
            <a:ext cx="10207255" cy="6858000"/>
          </a:xfrm>
        </p:spPr>
      </p:pic>
      <p:sp>
        <p:nvSpPr>
          <p:cNvPr id="20" name="矩形 19"/>
          <p:cNvSpPr/>
          <p:nvPr/>
        </p:nvSpPr>
        <p:spPr>
          <a:xfrm>
            <a:off x="-4420" y="-7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</a:t>
            </a:r>
            <a:endParaRPr kumimoji="0" lang="zh-CN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3428" y="2724834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SOLUTION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63429" y="3467100"/>
            <a:ext cx="438180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noProof="0">
                <a:solidFill>
                  <a:srgbClr val="FFFFFF"/>
                </a:solidFill>
                <a:latin typeface="微软雅黑"/>
                <a:ea typeface="微软雅黑"/>
              </a:rPr>
              <a:t>Using Blockchain technology and IoT in Logistics and supply chain to solve above problems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705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5049224" y="1"/>
            <a:ext cx="7142777" cy="5712741"/>
          </a:xfrm>
          <a:custGeom>
            <a:avLst/>
            <a:gdLst>
              <a:gd name="connsiteX0" fmla="*/ 2225894 w 7142777"/>
              <a:gd name="connsiteY0" fmla="*/ 0 h 5712741"/>
              <a:gd name="connsiteX1" fmla="*/ 7142777 w 7142777"/>
              <a:gd name="connsiteY1" fmla="*/ 0 h 5712741"/>
              <a:gd name="connsiteX2" fmla="*/ 7142777 w 7142777"/>
              <a:gd name="connsiteY2" fmla="*/ 5148345 h 5712741"/>
              <a:gd name="connsiteX3" fmla="*/ 7051966 w 7142777"/>
              <a:gd name="connsiteY3" fmla="*/ 5152435 h 5712741"/>
              <a:gd name="connsiteX4" fmla="*/ 6006372 w 7142777"/>
              <a:gd name="connsiteY4" fmla="*/ 5135880 h 5712741"/>
              <a:gd name="connsiteX5" fmla="*/ 3781332 w 7142777"/>
              <a:gd name="connsiteY5" fmla="*/ 5608320 h 5712741"/>
              <a:gd name="connsiteX6" fmla="*/ 2402111 w 7142777"/>
              <a:gd name="connsiteY6" fmla="*/ 5617944 h 5712741"/>
              <a:gd name="connsiteX7" fmla="*/ 672372 w 7142777"/>
              <a:gd name="connsiteY7" fmla="*/ 4330164 h 5712741"/>
              <a:gd name="connsiteX8" fmla="*/ 1812 w 7142777"/>
              <a:gd name="connsiteY8" fmla="*/ 2712718 h 5712741"/>
              <a:gd name="connsiteX9" fmla="*/ 321852 w 7142777"/>
              <a:gd name="connsiteY9" fmla="*/ 1752599 h 5712741"/>
              <a:gd name="connsiteX10" fmla="*/ 1739171 w 7142777"/>
              <a:gd name="connsiteY10" fmla="*/ 1112519 h 5712741"/>
              <a:gd name="connsiteX11" fmla="*/ 2212244 w 7142777"/>
              <a:gd name="connsiteY11" fmla="*/ 33366 h 571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42777" h="5712741">
                <a:moveTo>
                  <a:pt x="2225894" y="0"/>
                </a:moveTo>
                <a:lnTo>
                  <a:pt x="7142777" y="0"/>
                </a:lnTo>
                <a:lnTo>
                  <a:pt x="7142777" y="5148345"/>
                </a:lnTo>
                <a:lnTo>
                  <a:pt x="7051966" y="5152435"/>
                </a:lnTo>
                <a:cubicBezTo>
                  <a:pt x="6610108" y="5157653"/>
                  <a:pt x="6269262" y="5038725"/>
                  <a:pt x="6006372" y="5135880"/>
                </a:cubicBezTo>
                <a:cubicBezTo>
                  <a:pt x="4807492" y="5872480"/>
                  <a:pt x="4399822" y="5520356"/>
                  <a:pt x="3781332" y="5608320"/>
                </a:cubicBezTo>
                <a:cubicBezTo>
                  <a:pt x="3056162" y="5620084"/>
                  <a:pt x="3225071" y="5830970"/>
                  <a:pt x="2402111" y="5617944"/>
                </a:cubicBezTo>
                <a:cubicBezTo>
                  <a:pt x="1579151" y="5404918"/>
                  <a:pt x="1072421" y="4814368"/>
                  <a:pt x="672372" y="4330164"/>
                </a:cubicBezTo>
                <a:cubicBezTo>
                  <a:pt x="272321" y="3845960"/>
                  <a:pt x="-26128" y="2967052"/>
                  <a:pt x="1812" y="2712718"/>
                </a:cubicBezTo>
                <a:cubicBezTo>
                  <a:pt x="29752" y="2458384"/>
                  <a:pt x="19592" y="2006599"/>
                  <a:pt x="321852" y="1752599"/>
                </a:cubicBezTo>
                <a:cubicBezTo>
                  <a:pt x="624111" y="1498599"/>
                  <a:pt x="1328961" y="1695115"/>
                  <a:pt x="1739171" y="1112519"/>
                </a:cubicBezTo>
                <a:cubicBezTo>
                  <a:pt x="1893000" y="894046"/>
                  <a:pt x="2038971" y="478593"/>
                  <a:pt x="2212244" y="33366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23" y="207746"/>
            <a:ext cx="7142777" cy="570537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61645" y="1286678"/>
            <a:ext cx="6559550" cy="1415772"/>
            <a:chOff x="461645" y="1286678"/>
            <a:chExt cx="6559550" cy="1415772"/>
          </a:xfrm>
        </p:grpSpPr>
        <p:sp>
          <p:nvSpPr>
            <p:cNvPr id="8" name="文本框 7"/>
            <p:cNvSpPr txBox="1"/>
            <p:nvPr/>
          </p:nvSpPr>
          <p:spPr>
            <a:xfrm>
              <a:off x="461645" y="1286678"/>
              <a:ext cx="655955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0" spc="300">
                  <a:latin typeface="方正兰亭大黑_GBK" panose="02000000000000000000" pitchFamily="2" charset="-122"/>
                  <a:ea typeface="方正兰亭大黑_GBK" panose="02000000000000000000" pitchFamily="2" charset="-122"/>
                </a:rPr>
                <a:t>Blockchain</a:t>
              </a:r>
              <a:endParaRPr lang="zh-CN" altLang="en-US" sz="5000" spc="300" dirty="0">
                <a:latin typeface="方正兰亭大黑_GBK" panose="02000000000000000000" pitchFamily="2" charset="-122"/>
                <a:ea typeface="方正兰亭大黑_GBK" panose="020000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1645" y="2148452"/>
              <a:ext cx="43846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spc="300">
                  <a:solidFill>
                    <a:srgbClr val="47D6F4"/>
                  </a:soli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How it works?</a:t>
              </a:r>
              <a:endParaRPr lang="zh-CN" altLang="en-US" sz="3000" spc="300" dirty="0">
                <a:solidFill>
                  <a:srgbClr val="47D6F4"/>
                </a:solidFill>
                <a:latin typeface="苹方 粗体" panose="020B0600000000000000" pitchFamily="34" charset="-122"/>
                <a:ea typeface="苹方 粗体" panose="020B0600000000000000" pitchFamily="34" charset="-122"/>
              </a:endParaRPr>
            </a:p>
          </p:txBody>
        </p:sp>
      </p:grpSp>
      <p:sp>
        <p:nvSpPr>
          <p:cNvPr id="11" name="矩形 20">
            <a:extLst>
              <a:ext uri="{FF2B5EF4-FFF2-40B4-BE49-F238E27FC236}">
                <a16:creationId xmlns:a16="http://schemas.microsoft.com/office/drawing/2014/main" id="{8672795F-5C56-4E49-BA29-3C6BE823C882}"/>
              </a:ext>
            </a:extLst>
          </p:cNvPr>
          <p:cNvSpPr/>
          <p:nvPr/>
        </p:nvSpPr>
        <p:spPr>
          <a:xfrm>
            <a:off x="346052" y="3227384"/>
            <a:ext cx="4703171" cy="235494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zh-C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blockchain, originally block chain, is a continuously growing list of records, called blocks, which are linked and secured using cryptography. Each block typically contains a cryptographic hash of the previous block, a timestamp and transaction data.</a:t>
            </a:r>
            <a:endParaRPr lang="zh-CN" altLang="en-US" dirty="0">
              <a:latin typeface="Tahoma" panose="020B0604030504040204" pitchFamily="34" charset="0"/>
              <a:ea typeface="微软雅黑 Light" panose="020B0502040204020203" pitchFamily="34" charset="-122"/>
              <a:cs typeface="Tahoma" panose="020B0604030504040204" pitchFamily="34" charset="0"/>
            </a:endParaRPr>
          </a:p>
        </p:txBody>
      </p:sp>
      <p:sp>
        <p:nvSpPr>
          <p:cNvPr id="13" name="任意多边形 33">
            <a:extLst>
              <a:ext uri="{FF2B5EF4-FFF2-40B4-BE49-F238E27FC236}">
                <a16:creationId xmlns:a16="http://schemas.microsoft.com/office/drawing/2014/main" id="{53F0368E-902E-4117-89DE-1F0173EB511F}"/>
              </a:ext>
            </a:extLst>
          </p:cNvPr>
          <p:cNvSpPr/>
          <p:nvPr/>
        </p:nvSpPr>
        <p:spPr>
          <a:xfrm>
            <a:off x="0" y="1329395"/>
            <a:ext cx="7747350" cy="5528605"/>
          </a:xfrm>
          <a:custGeom>
            <a:avLst/>
            <a:gdLst>
              <a:gd name="connsiteX0" fmla="*/ 2304401 w 7747350"/>
              <a:gd name="connsiteY0" fmla="*/ 1451 h 5528605"/>
              <a:gd name="connsiteX1" fmla="*/ 7724126 w 7747350"/>
              <a:gd name="connsiteY1" fmla="*/ 3639256 h 5528605"/>
              <a:gd name="connsiteX2" fmla="*/ 6950771 w 7747350"/>
              <a:gd name="connsiteY2" fmla="*/ 5465476 h 5528605"/>
              <a:gd name="connsiteX3" fmla="*/ 6852610 w 7747350"/>
              <a:gd name="connsiteY3" fmla="*/ 5528605 h 5528605"/>
              <a:gd name="connsiteX4" fmla="*/ 1883338 w 7747350"/>
              <a:gd name="connsiteY4" fmla="*/ 5528605 h 5528605"/>
              <a:gd name="connsiteX5" fmla="*/ 1873049 w 7747350"/>
              <a:gd name="connsiteY5" fmla="*/ 5521238 h 5528605"/>
              <a:gd name="connsiteX6" fmla="*/ 46976 w 7747350"/>
              <a:gd name="connsiteY6" fmla="*/ 3239206 h 5528605"/>
              <a:gd name="connsiteX7" fmla="*/ 2304401 w 7747350"/>
              <a:gd name="connsiteY7" fmla="*/ 1451 h 552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7350" h="5528605">
                <a:moveTo>
                  <a:pt x="2304401" y="1451"/>
                </a:moveTo>
                <a:cubicBezTo>
                  <a:pt x="3583926" y="68126"/>
                  <a:pt x="7305026" y="543180"/>
                  <a:pt x="7724126" y="3639256"/>
                </a:cubicBezTo>
                <a:cubicBezTo>
                  <a:pt x="7840807" y="4485393"/>
                  <a:pt x="7507780" y="5063212"/>
                  <a:pt x="6950771" y="5465476"/>
                </a:cubicBezTo>
                <a:lnTo>
                  <a:pt x="6852610" y="5528605"/>
                </a:lnTo>
                <a:lnTo>
                  <a:pt x="1883338" y="5528605"/>
                </a:lnTo>
                <a:lnTo>
                  <a:pt x="1873049" y="5521238"/>
                </a:lnTo>
                <a:cubicBezTo>
                  <a:pt x="955572" y="4817059"/>
                  <a:pt x="221998" y="3833784"/>
                  <a:pt x="46976" y="3239206"/>
                </a:cubicBezTo>
                <a:cubicBezTo>
                  <a:pt x="-264174" y="2182179"/>
                  <a:pt x="1024876" y="-65224"/>
                  <a:pt x="2304401" y="1451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4">
            <a:extLst>
              <a:ext uri="{FF2B5EF4-FFF2-40B4-BE49-F238E27FC236}">
                <a16:creationId xmlns:a16="http://schemas.microsoft.com/office/drawing/2014/main" id="{5B8FD325-13F3-48ED-BD42-C9746A0D7F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8"/>
          <a:stretch>
            <a:fillRect/>
          </a:stretch>
        </p:blipFill>
        <p:spPr>
          <a:xfrm>
            <a:off x="0" y="973472"/>
            <a:ext cx="6765101" cy="5892185"/>
          </a:xfrm>
          <a:custGeom>
            <a:avLst/>
            <a:gdLst>
              <a:gd name="connsiteX0" fmla="*/ 0 w 7874000"/>
              <a:gd name="connsiteY0" fmla="*/ 0 h 6858000"/>
              <a:gd name="connsiteX1" fmla="*/ 7874000 w 7874000"/>
              <a:gd name="connsiteY1" fmla="*/ 0 h 6858000"/>
              <a:gd name="connsiteX2" fmla="*/ 7874000 w 7874000"/>
              <a:gd name="connsiteY2" fmla="*/ 6858000 h 6858000"/>
              <a:gd name="connsiteX3" fmla="*/ 0 w 787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4000" h="6858000">
                <a:moveTo>
                  <a:pt x="0" y="0"/>
                </a:moveTo>
                <a:lnTo>
                  <a:pt x="7874000" y="0"/>
                </a:lnTo>
                <a:lnTo>
                  <a:pt x="787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任意多边形: 形状 27">
            <a:extLst>
              <a:ext uri="{FF2B5EF4-FFF2-40B4-BE49-F238E27FC236}">
                <a16:creationId xmlns:a16="http://schemas.microsoft.com/office/drawing/2014/main" id="{E284C0E1-CE7A-4CD0-8C07-937A9F61CDA6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795185"/>
      </p:ext>
    </p:extLst>
  </p:cSld>
  <p:clrMapOvr>
    <a:masterClrMapping/>
  </p:clrMapOvr>
  <p:transition spd="slow" advClick="0" advTm="757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martfactoryvn.com/wp-content/uploads/2019/01/Food-Blockchain-IIoT.jpg">
            <a:extLst>
              <a:ext uri="{FF2B5EF4-FFF2-40B4-BE49-F238E27FC236}">
                <a16:creationId xmlns:a16="http://schemas.microsoft.com/office/drawing/2014/main" id="{E46214F5-1FB4-460D-9081-F7F77E3AB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486" y="-14514"/>
            <a:ext cx="12304486" cy="690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: 形状 27">
            <a:extLst>
              <a:ext uri="{FF2B5EF4-FFF2-40B4-BE49-F238E27FC236}">
                <a16:creationId xmlns:a16="http://schemas.microsoft.com/office/drawing/2014/main" id="{51F9A902-3E3C-4533-87ED-E5CEBA6E2B73}"/>
              </a:ext>
            </a:extLst>
          </p:cNvPr>
          <p:cNvSpPr/>
          <p:nvPr/>
        </p:nvSpPr>
        <p:spPr>
          <a:xfrm>
            <a:off x="-110840" y="-13855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397285"/>
      </p:ext>
    </p:extLst>
  </p:cSld>
  <p:clrMapOvr>
    <a:masterClrMapping/>
  </p:clrMapOvr>
  <p:transition spd="slow" advClick="0" advTm="8859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5">
            <a:extLst>
              <a:ext uri="{FF2B5EF4-FFF2-40B4-BE49-F238E27FC236}">
                <a16:creationId xmlns:a16="http://schemas.microsoft.com/office/drawing/2014/main" id="{FFD9D36A-FE32-4C03-B561-96D68D1A90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5581" y="1612125"/>
            <a:ext cx="3116250" cy="3633750"/>
          </a:xfrm>
          <a:prstGeom prst="rect">
            <a:avLst/>
          </a:prstGeom>
        </p:spPr>
      </p:pic>
      <p:sp>
        <p:nvSpPr>
          <p:cNvPr id="15" name="PA_库_文本框 26">
            <a:extLst>
              <a:ext uri="{FF2B5EF4-FFF2-40B4-BE49-F238E27FC236}">
                <a16:creationId xmlns:a16="http://schemas.microsoft.com/office/drawing/2014/main" id="{D000F7C2-160F-405F-B898-BA0A3E0EE04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76885" y="1711210"/>
            <a:ext cx="2609315" cy="1846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>
                <a:solidFill>
                  <a:schemeClr val="bg1"/>
                </a:solidFill>
              </a:rPr>
              <a:t>Immutability, in the context of the blockchain, means that once something has been entered into the blockchain, it cannot be tampered with.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PA_库_文本框 32">
            <a:extLst>
              <a:ext uri="{FF2B5EF4-FFF2-40B4-BE49-F238E27FC236}">
                <a16:creationId xmlns:a16="http://schemas.microsoft.com/office/drawing/2014/main" id="{74969B10-C5DB-4050-85D0-C36F6A4CF33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99847" y="1018161"/>
            <a:ext cx="3057341" cy="57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47D6F4"/>
                </a:solidFill>
                <a:latin typeface="+mj-lt"/>
              </a:rPr>
              <a:t>Immutability</a:t>
            </a:r>
            <a:endParaRPr lang="en-US" sz="2800" b="1" dirty="0">
              <a:solidFill>
                <a:srgbClr val="47D6F4"/>
              </a:solidFill>
              <a:latin typeface="+mj-lt"/>
            </a:endParaRPr>
          </a:p>
        </p:txBody>
      </p:sp>
      <p:sp>
        <p:nvSpPr>
          <p:cNvPr id="17" name="PA_库_文本框 26">
            <a:extLst>
              <a:ext uri="{FF2B5EF4-FFF2-40B4-BE49-F238E27FC236}">
                <a16:creationId xmlns:a16="http://schemas.microsoft.com/office/drawing/2014/main" id="{D000F7C2-160F-405F-B898-BA0A3E0EE04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76885" y="4129817"/>
            <a:ext cx="2609315" cy="2437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>
                <a:solidFill>
                  <a:schemeClr val="bg1"/>
                </a:solidFill>
              </a:rPr>
              <a:t>Blockchain technology has a better security because there is not even a single chance of shutting down of the system. Even the highest level of the financial system are subject to get hacked.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PA_库_文本框 32">
            <a:extLst>
              <a:ext uri="{FF2B5EF4-FFF2-40B4-BE49-F238E27FC236}">
                <a16:creationId xmlns:a16="http://schemas.microsoft.com/office/drawing/2014/main" id="{74969B10-C5DB-4050-85D0-C36F6A4CF3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15786" y="3535616"/>
            <a:ext cx="3057341" cy="57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47D6F4"/>
                </a:solidFill>
                <a:latin typeface="+mj-lt"/>
              </a:rPr>
              <a:t>Better Security</a:t>
            </a:r>
            <a:endParaRPr lang="en-US" sz="2800" b="1" dirty="0">
              <a:solidFill>
                <a:srgbClr val="47D6F4"/>
              </a:solidFill>
              <a:latin typeface="+mj-lt"/>
            </a:endParaRPr>
          </a:p>
        </p:txBody>
      </p:sp>
      <p:sp>
        <p:nvSpPr>
          <p:cNvPr id="19" name="PA_库_文本框 26">
            <a:extLst>
              <a:ext uri="{FF2B5EF4-FFF2-40B4-BE49-F238E27FC236}">
                <a16:creationId xmlns:a16="http://schemas.microsoft.com/office/drawing/2014/main" id="{D000F7C2-160F-405F-B898-BA0A3E0EE04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909354" y="1631574"/>
            <a:ext cx="2609315" cy="15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>
                <a:solidFill>
                  <a:schemeClr val="bg1"/>
                </a:solidFill>
              </a:rPr>
              <a:t>Distributed ledgers enable the coding of simple contracts that will execute when specified conditions are met.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PA_库_文本框 32">
            <a:extLst>
              <a:ext uri="{FF2B5EF4-FFF2-40B4-BE49-F238E27FC236}">
                <a16:creationId xmlns:a16="http://schemas.microsoft.com/office/drawing/2014/main" id="{74969B10-C5DB-4050-85D0-C36F6A4CF33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879225" y="1038442"/>
            <a:ext cx="3057341" cy="57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47D6F4"/>
                </a:solidFill>
                <a:latin typeface="+mj-lt"/>
              </a:rPr>
              <a:t>Smart contracts</a:t>
            </a:r>
            <a:endParaRPr lang="en-US" sz="2800" b="1" dirty="0">
              <a:solidFill>
                <a:srgbClr val="47D6F4"/>
              </a:solidFill>
              <a:latin typeface="+mj-lt"/>
            </a:endParaRPr>
          </a:p>
        </p:txBody>
      </p:sp>
      <p:sp>
        <p:nvSpPr>
          <p:cNvPr id="21" name="PA_库_文本框 26">
            <a:extLst>
              <a:ext uri="{FF2B5EF4-FFF2-40B4-BE49-F238E27FC236}">
                <a16:creationId xmlns:a16="http://schemas.microsoft.com/office/drawing/2014/main" id="{D000F7C2-160F-405F-B898-BA0A3E0EE04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023507" y="3991280"/>
            <a:ext cx="2609315" cy="2141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>
                <a:solidFill>
                  <a:schemeClr val="bg1"/>
                </a:solidFill>
              </a:rPr>
              <a:t>By making the results fully transparent and publicly accessible, distributed database technology could bring full transparency to elections or any other kind of poll taking.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PA_库_文本框 32">
            <a:extLst>
              <a:ext uri="{FF2B5EF4-FFF2-40B4-BE49-F238E27FC236}">
                <a16:creationId xmlns:a16="http://schemas.microsoft.com/office/drawing/2014/main" id="{74969B10-C5DB-4050-85D0-C36F6A4CF3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920790" y="3344906"/>
            <a:ext cx="3057341" cy="57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47D6F4"/>
                </a:solidFill>
                <a:latin typeface="+mj-lt"/>
              </a:rPr>
              <a:t>Transparent </a:t>
            </a:r>
            <a:endParaRPr lang="en-US" sz="2800" b="1" dirty="0">
              <a:solidFill>
                <a:srgbClr val="47D6F4"/>
              </a:solidFill>
              <a:latin typeface="+mj-lt"/>
            </a:endParaRPr>
          </a:p>
        </p:txBody>
      </p:sp>
      <p:pic>
        <p:nvPicPr>
          <p:cNvPr id="14" name="图片 4">
            <a:extLst>
              <a:ext uri="{FF2B5EF4-FFF2-40B4-BE49-F238E27FC236}">
                <a16:creationId xmlns:a16="http://schemas.microsoft.com/office/drawing/2014/main" id="{FD1D5A8A-9172-48E8-B053-2F0FE62CDB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525" y="909303"/>
            <a:ext cx="717711" cy="784166"/>
          </a:xfrm>
          <a:prstGeom prst="rect">
            <a:avLst/>
          </a:prstGeom>
        </p:spPr>
      </p:pic>
      <p:pic>
        <p:nvPicPr>
          <p:cNvPr id="23" name="图片 21">
            <a:extLst>
              <a:ext uri="{FF2B5EF4-FFF2-40B4-BE49-F238E27FC236}">
                <a16:creationId xmlns:a16="http://schemas.microsoft.com/office/drawing/2014/main" id="{01BC7FDF-8C98-4AF3-8390-8F3B8BD664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856" y="3535616"/>
            <a:ext cx="717711" cy="784166"/>
          </a:xfrm>
          <a:prstGeom prst="rect">
            <a:avLst/>
          </a:prstGeom>
        </p:spPr>
      </p:pic>
      <p:pic>
        <p:nvPicPr>
          <p:cNvPr id="24" name="图片 4">
            <a:extLst>
              <a:ext uri="{FF2B5EF4-FFF2-40B4-BE49-F238E27FC236}">
                <a16:creationId xmlns:a16="http://schemas.microsoft.com/office/drawing/2014/main" id="{DD3880BC-3144-4DCE-A7BA-C207E76D0E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4859" y="967949"/>
            <a:ext cx="717711" cy="784166"/>
          </a:xfrm>
          <a:prstGeom prst="rect">
            <a:avLst/>
          </a:prstGeom>
        </p:spPr>
      </p:pic>
      <p:pic>
        <p:nvPicPr>
          <p:cNvPr id="25" name="图片 21">
            <a:extLst>
              <a:ext uri="{FF2B5EF4-FFF2-40B4-BE49-F238E27FC236}">
                <a16:creationId xmlns:a16="http://schemas.microsoft.com/office/drawing/2014/main" id="{D48AA5A1-171A-49A1-809C-A6BA494E69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2568" y="3342190"/>
            <a:ext cx="717711" cy="7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99488"/>
      </p:ext>
    </p:extLst>
  </p:cSld>
  <p:clrMapOvr>
    <a:masterClrMapping/>
  </p:clrMapOvr>
  <p:transition spd="slow" advClick="0" advTm="999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6" grpId="0" autoUpdateAnimBg="0"/>
      <p:bldP spid="17" grpId="0" autoUpdateAnimBg="0"/>
      <p:bldP spid="18" grpId="0" autoUpdateAnimBg="0"/>
      <p:bldP spid="19" grpId="0" autoUpdateAnimBg="0"/>
      <p:bldP spid="20" grpId="0" autoUpdateAnimBg="0"/>
      <p:bldP spid="21" grpId="0" autoUpdateAnimBg="0"/>
      <p:bldP spid="22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95457a2-dd1d-4bd9-aba6-6d4b549889c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2980B9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855</Words>
  <Application>Microsoft Office PowerPoint</Application>
  <PresentationFormat>Màn hình rộng</PresentationFormat>
  <Paragraphs>174</Paragraphs>
  <Slides>28</Slides>
  <Notes>19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28</vt:i4>
      </vt:variant>
    </vt:vector>
  </HeadingPairs>
  <TitlesOfParts>
    <vt:vector size="38" baseType="lpstr">
      <vt:lpstr>等线</vt:lpstr>
      <vt:lpstr>微软雅黑</vt:lpstr>
      <vt:lpstr>Arial</vt:lpstr>
      <vt:lpstr>Calibri</vt:lpstr>
      <vt:lpstr>Impact</vt:lpstr>
      <vt:lpstr>Leelawadee UI Semilight</vt:lpstr>
      <vt:lpstr>Tahoma</vt:lpstr>
      <vt:lpstr>方正兰亭大黑_GBK</vt:lpstr>
      <vt:lpstr>苹方 粗体</vt:lpstr>
      <vt:lpstr>Office 主题​​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TechDay2019 - R&amp;D Team Blockchain</dc:title>
  <dc:creator>Phan Thanh Tùng</dc:creator>
  <cp:lastModifiedBy>Phan Thanh Tùng</cp:lastModifiedBy>
  <cp:revision>140</cp:revision>
  <dcterms:created xsi:type="dcterms:W3CDTF">2017-06-16T03:15:16Z</dcterms:created>
  <dcterms:modified xsi:type="dcterms:W3CDTF">2019-08-21T01:24:46Z</dcterms:modified>
</cp:coreProperties>
</file>